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94" r:id="rId2"/>
  </p:sldMasterIdLst>
  <p:notesMasterIdLst>
    <p:notesMasterId r:id="rId28"/>
  </p:notesMasterIdLst>
  <p:sldIdLst>
    <p:sldId id="343" r:id="rId3"/>
    <p:sldId id="373" r:id="rId4"/>
    <p:sldId id="374" r:id="rId5"/>
    <p:sldId id="257" r:id="rId6"/>
    <p:sldId id="377" r:id="rId7"/>
    <p:sldId id="351" r:id="rId8"/>
    <p:sldId id="382" r:id="rId9"/>
    <p:sldId id="392" r:id="rId10"/>
    <p:sldId id="393" r:id="rId11"/>
    <p:sldId id="394" r:id="rId12"/>
    <p:sldId id="405" r:id="rId13"/>
    <p:sldId id="396" r:id="rId14"/>
    <p:sldId id="397" r:id="rId15"/>
    <p:sldId id="398" r:id="rId16"/>
    <p:sldId id="399" r:id="rId17"/>
    <p:sldId id="352" r:id="rId18"/>
    <p:sldId id="400" r:id="rId19"/>
    <p:sldId id="401" r:id="rId20"/>
    <p:sldId id="391" r:id="rId21"/>
    <p:sldId id="366" r:id="rId22"/>
    <p:sldId id="402" r:id="rId23"/>
    <p:sldId id="389" r:id="rId24"/>
    <p:sldId id="403" r:id="rId25"/>
    <p:sldId id="347" r:id="rId26"/>
    <p:sldId id="3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Rymsa" initials="ER" lastIdx="3" clrIdx="0">
    <p:extLst>
      <p:ext uri="{19B8F6BF-5375-455C-9EA6-DF929625EA0E}">
        <p15:presenceInfo xmlns:p15="http://schemas.microsoft.com/office/powerpoint/2012/main" userId="S::Erymsa@Complianceplace.com::d20a4e2d-5cf9-407c-b16a-480c5389b8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330"/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4BF2D-74A3-42FE-AA73-F6D2265DD145}" v="1" dt="2024-11-19T18:01:54.46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51136-F6A8-44E2-A044-D6F214015789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3566FBD-6201-4EF1-8ABB-74AEDDBE3EFB}">
      <dgm:prSet phldrT="[Text]"/>
      <dgm:spPr/>
      <dgm:t>
        <a:bodyPr/>
        <a:lstStyle/>
        <a:p>
          <a:r>
            <a:rPr lang="en-US" dirty="0"/>
            <a:t>The Corporate Responsibility started in the 1950s</a:t>
          </a:r>
        </a:p>
      </dgm:t>
    </dgm:pt>
    <dgm:pt modelId="{28090FA1-A145-4CA3-BEAC-7EA91BB765F4}" type="parTrans" cxnId="{E3C69634-05A4-4F62-BF2D-17461D7B1902}">
      <dgm:prSet/>
      <dgm:spPr/>
      <dgm:t>
        <a:bodyPr/>
        <a:lstStyle/>
        <a:p>
          <a:endParaRPr lang="en-US"/>
        </a:p>
      </dgm:t>
    </dgm:pt>
    <dgm:pt modelId="{CFC9EE08-E76D-4165-B5C1-C6B84390A026}" type="sibTrans" cxnId="{E3C69634-05A4-4F62-BF2D-17461D7B1902}">
      <dgm:prSet/>
      <dgm:spPr/>
      <dgm:t>
        <a:bodyPr/>
        <a:lstStyle/>
        <a:p>
          <a:endParaRPr lang="en-US"/>
        </a:p>
      </dgm:t>
    </dgm:pt>
    <dgm:pt modelId="{520BAFFA-7C32-4B67-85F7-A03FE3425CFE}">
      <dgm:prSet phldrT="[Text]"/>
      <dgm:spPr/>
      <dgm:t>
        <a:bodyPr/>
        <a:lstStyle/>
        <a:p>
          <a:r>
            <a:rPr lang="en-US" dirty="0"/>
            <a:t>1987 </a:t>
          </a:r>
          <a:r>
            <a:rPr lang="en-US" b="0" i="0" dirty="0"/>
            <a:t>World Commission on Environment and Development Report</a:t>
          </a:r>
          <a:endParaRPr lang="en-US" dirty="0"/>
        </a:p>
      </dgm:t>
    </dgm:pt>
    <dgm:pt modelId="{91DB5DB7-0245-4E61-97C4-CDFC195B0E86}" type="parTrans" cxnId="{CB4C4ABA-4065-4123-940B-4727CC430B01}">
      <dgm:prSet/>
      <dgm:spPr/>
      <dgm:t>
        <a:bodyPr/>
        <a:lstStyle/>
        <a:p>
          <a:endParaRPr lang="en-US"/>
        </a:p>
      </dgm:t>
    </dgm:pt>
    <dgm:pt modelId="{35144114-7CBF-45BA-A646-5FC27D337934}" type="sibTrans" cxnId="{CB4C4ABA-4065-4123-940B-4727CC430B01}">
      <dgm:prSet/>
      <dgm:spPr/>
      <dgm:t>
        <a:bodyPr/>
        <a:lstStyle/>
        <a:p>
          <a:endParaRPr lang="en-US"/>
        </a:p>
      </dgm:t>
    </dgm:pt>
    <dgm:pt modelId="{ACC7C25A-62C6-45DD-8945-5D021ABB5E90}">
      <dgm:prSet phldrT="[Text]" custT="1"/>
      <dgm:spPr/>
      <dgm:t>
        <a:bodyPr/>
        <a:lstStyle/>
        <a:p>
          <a:r>
            <a:rPr lang="en-US" sz="2000" kern="1200" dirty="0"/>
            <a:t>2006 Principles for Responsible Investment</a:t>
          </a:r>
        </a:p>
      </dgm:t>
    </dgm:pt>
    <dgm:pt modelId="{A3321409-D81E-423B-8237-65ACC99BC5E0}" type="parTrans" cxnId="{6BBCC122-27E7-4967-A7AF-C98301BA4A0F}">
      <dgm:prSet/>
      <dgm:spPr/>
      <dgm:t>
        <a:bodyPr/>
        <a:lstStyle/>
        <a:p>
          <a:endParaRPr lang="en-US"/>
        </a:p>
      </dgm:t>
    </dgm:pt>
    <dgm:pt modelId="{82CFA27C-E1C0-4A1A-B6F9-4E1AC1E01C8C}" type="sibTrans" cxnId="{6BBCC122-27E7-4967-A7AF-C98301BA4A0F}">
      <dgm:prSet/>
      <dgm:spPr/>
      <dgm:t>
        <a:bodyPr/>
        <a:lstStyle/>
        <a:p>
          <a:endParaRPr lang="en-US"/>
        </a:p>
      </dgm:t>
    </dgm:pt>
    <dgm:pt modelId="{F40E2024-BF86-46B6-97C5-D316B1B9D3E3}">
      <dgm:prSet phldrT="[Text]" custT="1"/>
      <dgm:spPr/>
      <dgm:t>
        <a:bodyPr/>
        <a:lstStyle/>
        <a:p>
          <a:r>
            <a:rPr lang="en-US" sz="1800" b="0" i="0" kern="1200" dirty="0"/>
            <a:t>2011 Jean Rogers founded the </a:t>
          </a:r>
          <a:r>
            <a:rPr lang="en-US" sz="1800" b="0" i="0" kern="1200" dirty="0">
              <a:solidFill>
                <a:srgbClr val="ECEEF7"/>
              </a:solidFill>
              <a:latin typeface="Calibri" panose="020F0502020204030204"/>
              <a:ea typeface="+mn-ea"/>
              <a:cs typeface="+mn-cs"/>
            </a:rPr>
            <a:t>Sustainability Accounting Standards Board (SASB</a:t>
          </a:r>
          <a:r>
            <a:rPr lang="en-US" sz="1800" b="1" i="0" kern="1200" dirty="0"/>
            <a:t>)</a:t>
          </a:r>
          <a:r>
            <a:rPr lang="en-US" sz="1800" b="0" i="0" kern="1200" dirty="0"/>
            <a:t> </a:t>
          </a:r>
          <a:endParaRPr lang="en-US" sz="1800" kern="1200" dirty="0"/>
        </a:p>
      </dgm:t>
    </dgm:pt>
    <dgm:pt modelId="{BD500B9E-6AF3-4E8E-972B-6F1E9EFA5044}" type="parTrans" cxnId="{BDCD7E57-8448-42C5-BE10-A4B57C4B4D7E}">
      <dgm:prSet/>
      <dgm:spPr/>
      <dgm:t>
        <a:bodyPr/>
        <a:lstStyle/>
        <a:p>
          <a:endParaRPr lang="en-US"/>
        </a:p>
      </dgm:t>
    </dgm:pt>
    <dgm:pt modelId="{B87E259C-2F67-47A3-B07B-2AE36E278AAD}" type="sibTrans" cxnId="{BDCD7E57-8448-42C5-BE10-A4B57C4B4D7E}">
      <dgm:prSet/>
      <dgm:spPr/>
      <dgm:t>
        <a:bodyPr/>
        <a:lstStyle/>
        <a:p>
          <a:endParaRPr lang="en-US"/>
        </a:p>
      </dgm:t>
    </dgm:pt>
    <dgm:pt modelId="{040167B1-1D14-4D9E-BED6-AB051DD400E9}">
      <dgm:prSet phldrT="[Text]" custT="1"/>
      <dgm:spPr/>
      <dgm:t>
        <a:bodyPr/>
        <a:lstStyle/>
        <a:p>
          <a:r>
            <a:rPr lang="en-US" sz="1600" b="0" kern="1200" dirty="0"/>
            <a:t>2015-2017 UN Sustainability Goals,</a:t>
          </a:r>
          <a:r>
            <a:rPr lang="en-US" sz="1600" b="0" i="0" kern="1200" dirty="0"/>
            <a:t> Global Reporting Initiative (GRI), and The Compact for Responsive and Responsible Leadership</a:t>
          </a:r>
          <a:endParaRPr lang="en-US" sz="1600" b="0" kern="1200" dirty="0"/>
        </a:p>
      </dgm:t>
    </dgm:pt>
    <dgm:pt modelId="{484CC4D3-02A5-4FCD-8029-2D3C5B5231A3}" type="parTrans" cxnId="{000A8666-9AAD-4E1D-B537-3EB6556C4EB4}">
      <dgm:prSet/>
      <dgm:spPr/>
      <dgm:t>
        <a:bodyPr/>
        <a:lstStyle/>
        <a:p>
          <a:endParaRPr lang="en-US"/>
        </a:p>
      </dgm:t>
    </dgm:pt>
    <dgm:pt modelId="{D6A7C1EE-0BFE-4C95-A76D-69666C0332E9}" type="sibTrans" cxnId="{000A8666-9AAD-4E1D-B537-3EB6556C4EB4}">
      <dgm:prSet/>
      <dgm:spPr/>
      <dgm:t>
        <a:bodyPr/>
        <a:lstStyle/>
        <a:p>
          <a:endParaRPr lang="en-US"/>
        </a:p>
      </dgm:t>
    </dgm:pt>
    <dgm:pt modelId="{A9155389-6610-428F-AFA9-A3E0C6D9E56D}">
      <dgm:prSet phldrT="[Text]" custT="1"/>
      <dgm:spPr/>
      <dgm:t>
        <a:bodyPr/>
        <a:lstStyle/>
        <a:p>
          <a:r>
            <a:rPr lang="en-US" sz="1600" b="0" kern="1200" dirty="0"/>
            <a:t>Current Status</a:t>
          </a:r>
        </a:p>
      </dgm:t>
    </dgm:pt>
    <dgm:pt modelId="{2E619DF9-1FDD-4082-90B1-5DA28D465E4E}" type="parTrans" cxnId="{49B22BF3-41D2-4E3D-B54A-7722C1B1C6E5}">
      <dgm:prSet/>
      <dgm:spPr/>
      <dgm:t>
        <a:bodyPr/>
        <a:lstStyle/>
        <a:p>
          <a:endParaRPr lang="en-US"/>
        </a:p>
      </dgm:t>
    </dgm:pt>
    <dgm:pt modelId="{A90120A4-EEDD-4489-BB89-323CF6D10A8A}" type="sibTrans" cxnId="{49B22BF3-41D2-4E3D-B54A-7722C1B1C6E5}">
      <dgm:prSet/>
      <dgm:spPr/>
      <dgm:t>
        <a:bodyPr/>
        <a:lstStyle/>
        <a:p>
          <a:endParaRPr lang="en-US"/>
        </a:p>
      </dgm:t>
    </dgm:pt>
    <dgm:pt modelId="{5F47A953-46FD-436B-BDEE-22CFD305E3CD}" type="pres">
      <dgm:prSet presAssocID="{52551136-F6A8-44E2-A044-D6F214015789}" presName="CompostProcess" presStyleCnt="0">
        <dgm:presLayoutVars>
          <dgm:dir/>
          <dgm:resizeHandles val="exact"/>
        </dgm:presLayoutVars>
      </dgm:prSet>
      <dgm:spPr/>
    </dgm:pt>
    <dgm:pt modelId="{036E9837-BE00-463F-B22F-7267D0F0A061}" type="pres">
      <dgm:prSet presAssocID="{52551136-F6A8-44E2-A044-D6F214015789}" presName="arrow" presStyleLbl="bgShp" presStyleIdx="0" presStyleCnt="1"/>
      <dgm:spPr/>
    </dgm:pt>
    <dgm:pt modelId="{A27B0312-49E3-41DD-8AEA-0F3DA7A345E4}" type="pres">
      <dgm:prSet presAssocID="{52551136-F6A8-44E2-A044-D6F214015789}" presName="linearProcess" presStyleCnt="0"/>
      <dgm:spPr/>
    </dgm:pt>
    <dgm:pt modelId="{1C35A6C9-2E8F-47BE-A83F-0197742449A1}" type="pres">
      <dgm:prSet presAssocID="{03566FBD-6201-4EF1-8ABB-74AEDDBE3EFB}" presName="textNode" presStyleLbl="node1" presStyleIdx="0" presStyleCnt="6">
        <dgm:presLayoutVars>
          <dgm:bulletEnabled val="1"/>
        </dgm:presLayoutVars>
      </dgm:prSet>
      <dgm:spPr/>
    </dgm:pt>
    <dgm:pt modelId="{03A92047-36BC-4988-BEB7-ED25DB7AA39F}" type="pres">
      <dgm:prSet presAssocID="{CFC9EE08-E76D-4165-B5C1-C6B84390A026}" presName="sibTrans" presStyleCnt="0"/>
      <dgm:spPr/>
    </dgm:pt>
    <dgm:pt modelId="{8DC2E8B4-A94F-4026-8F67-815AB7C6BD91}" type="pres">
      <dgm:prSet presAssocID="{520BAFFA-7C32-4B67-85F7-A03FE3425CFE}" presName="textNode" presStyleLbl="node1" presStyleIdx="1" presStyleCnt="6">
        <dgm:presLayoutVars>
          <dgm:bulletEnabled val="1"/>
        </dgm:presLayoutVars>
      </dgm:prSet>
      <dgm:spPr/>
    </dgm:pt>
    <dgm:pt modelId="{BE42B4EC-278C-468B-90A7-F9CD5E76D50A}" type="pres">
      <dgm:prSet presAssocID="{35144114-7CBF-45BA-A646-5FC27D337934}" presName="sibTrans" presStyleCnt="0"/>
      <dgm:spPr/>
    </dgm:pt>
    <dgm:pt modelId="{244CADA9-B987-41ED-8A40-D8B9408D6BD6}" type="pres">
      <dgm:prSet presAssocID="{ACC7C25A-62C6-45DD-8945-5D021ABB5E90}" presName="textNode" presStyleLbl="node1" presStyleIdx="2" presStyleCnt="6">
        <dgm:presLayoutVars>
          <dgm:bulletEnabled val="1"/>
        </dgm:presLayoutVars>
      </dgm:prSet>
      <dgm:spPr/>
    </dgm:pt>
    <dgm:pt modelId="{6317417B-26C7-4013-86DB-38C1B15A6158}" type="pres">
      <dgm:prSet presAssocID="{82CFA27C-E1C0-4A1A-B6F9-4E1AC1E01C8C}" presName="sibTrans" presStyleCnt="0"/>
      <dgm:spPr/>
    </dgm:pt>
    <dgm:pt modelId="{D7EB8261-EE46-46A9-B9F4-CAC8D3487C34}" type="pres">
      <dgm:prSet presAssocID="{F40E2024-BF86-46B6-97C5-D316B1B9D3E3}" presName="textNode" presStyleLbl="node1" presStyleIdx="3" presStyleCnt="6">
        <dgm:presLayoutVars>
          <dgm:bulletEnabled val="1"/>
        </dgm:presLayoutVars>
      </dgm:prSet>
      <dgm:spPr/>
    </dgm:pt>
    <dgm:pt modelId="{A0492F97-7845-4CD6-8202-9E13310520E1}" type="pres">
      <dgm:prSet presAssocID="{B87E259C-2F67-47A3-B07B-2AE36E278AAD}" presName="sibTrans" presStyleCnt="0"/>
      <dgm:spPr/>
    </dgm:pt>
    <dgm:pt modelId="{BE9C61E0-48C8-4CE1-85BE-60C55A4253DE}" type="pres">
      <dgm:prSet presAssocID="{040167B1-1D14-4D9E-BED6-AB051DD400E9}" presName="textNode" presStyleLbl="node1" presStyleIdx="4" presStyleCnt="6">
        <dgm:presLayoutVars>
          <dgm:bulletEnabled val="1"/>
        </dgm:presLayoutVars>
      </dgm:prSet>
      <dgm:spPr/>
    </dgm:pt>
    <dgm:pt modelId="{B32D6972-E963-45D6-8EB0-E73459100329}" type="pres">
      <dgm:prSet presAssocID="{D6A7C1EE-0BFE-4C95-A76D-69666C0332E9}" presName="sibTrans" presStyleCnt="0"/>
      <dgm:spPr/>
    </dgm:pt>
    <dgm:pt modelId="{9A6AF126-5DF0-4746-93F0-0DB61ADBE3A5}" type="pres">
      <dgm:prSet presAssocID="{A9155389-6610-428F-AFA9-A3E0C6D9E56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C56B221F-4452-4FBB-A4BA-86DFCB0EBA1F}" type="presOf" srcId="{ACC7C25A-62C6-45DD-8945-5D021ABB5E90}" destId="{244CADA9-B987-41ED-8A40-D8B9408D6BD6}" srcOrd="0" destOrd="0" presId="urn:microsoft.com/office/officeart/2005/8/layout/hProcess9"/>
    <dgm:cxn modelId="{6BBCC122-27E7-4967-A7AF-C98301BA4A0F}" srcId="{52551136-F6A8-44E2-A044-D6F214015789}" destId="{ACC7C25A-62C6-45DD-8945-5D021ABB5E90}" srcOrd="2" destOrd="0" parTransId="{A3321409-D81E-423B-8237-65ACC99BC5E0}" sibTransId="{82CFA27C-E1C0-4A1A-B6F9-4E1AC1E01C8C}"/>
    <dgm:cxn modelId="{E3C69634-05A4-4F62-BF2D-17461D7B1902}" srcId="{52551136-F6A8-44E2-A044-D6F214015789}" destId="{03566FBD-6201-4EF1-8ABB-74AEDDBE3EFB}" srcOrd="0" destOrd="0" parTransId="{28090FA1-A145-4CA3-BEAC-7EA91BB765F4}" sibTransId="{CFC9EE08-E76D-4165-B5C1-C6B84390A026}"/>
    <dgm:cxn modelId="{000A8666-9AAD-4E1D-B537-3EB6556C4EB4}" srcId="{52551136-F6A8-44E2-A044-D6F214015789}" destId="{040167B1-1D14-4D9E-BED6-AB051DD400E9}" srcOrd="4" destOrd="0" parTransId="{484CC4D3-02A5-4FCD-8029-2D3C5B5231A3}" sibTransId="{D6A7C1EE-0BFE-4C95-A76D-69666C0332E9}"/>
    <dgm:cxn modelId="{74293356-C82F-4BFF-8E6F-0CED5242CE2D}" type="presOf" srcId="{F40E2024-BF86-46B6-97C5-D316B1B9D3E3}" destId="{D7EB8261-EE46-46A9-B9F4-CAC8D3487C34}" srcOrd="0" destOrd="0" presId="urn:microsoft.com/office/officeart/2005/8/layout/hProcess9"/>
    <dgm:cxn modelId="{BDCD7E57-8448-42C5-BE10-A4B57C4B4D7E}" srcId="{52551136-F6A8-44E2-A044-D6F214015789}" destId="{F40E2024-BF86-46B6-97C5-D316B1B9D3E3}" srcOrd="3" destOrd="0" parTransId="{BD500B9E-6AF3-4E8E-972B-6F1E9EFA5044}" sibTransId="{B87E259C-2F67-47A3-B07B-2AE36E278AAD}"/>
    <dgm:cxn modelId="{60121A8D-E376-4F6B-B6B7-413BEC9748B4}" type="presOf" srcId="{52551136-F6A8-44E2-A044-D6F214015789}" destId="{5F47A953-46FD-436B-BDEE-22CFD305E3CD}" srcOrd="0" destOrd="0" presId="urn:microsoft.com/office/officeart/2005/8/layout/hProcess9"/>
    <dgm:cxn modelId="{7050498F-3A40-4CA5-9C96-B706D3A8A5BE}" type="presOf" srcId="{520BAFFA-7C32-4B67-85F7-A03FE3425CFE}" destId="{8DC2E8B4-A94F-4026-8F67-815AB7C6BD91}" srcOrd="0" destOrd="0" presId="urn:microsoft.com/office/officeart/2005/8/layout/hProcess9"/>
    <dgm:cxn modelId="{CB4C4ABA-4065-4123-940B-4727CC430B01}" srcId="{52551136-F6A8-44E2-A044-D6F214015789}" destId="{520BAFFA-7C32-4B67-85F7-A03FE3425CFE}" srcOrd="1" destOrd="0" parTransId="{91DB5DB7-0245-4E61-97C4-CDFC195B0E86}" sibTransId="{35144114-7CBF-45BA-A646-5FC27D337934}"/>
    <dgm:cxn modelId="{7CCF1BBB-5610-4872-A265-DC0E96A2301A}" type="presOf" srcId="{A9155389-6610-428F-AFA9-A3E0C6D9E56D}" destId="{9A6AF126-5DF0-4746-93F0-0DB61ADBE3A5}" srcOrd="0" destOrd="0" presId="urn:microsoft.com/office/officeart/2005/8/layout/hProcess9"/>
    <dgm:cxn modelId="{E82AB8F0-E1C9-49E3-B0B6-595674FCF212}" type="presOf" srcId="{040167B1-1D14-4D9E-BED6-AB051DD400E9}" destId="{BE9C61E0-48C8-4CE1-85BE-60C55A4253DE}" srcOrd="0" destOrd="0" presId="urn:microsoft.com/office/officeart/2005/8/layout/hProcess9"/>
    <dgm:cxn modelId="{2DE438F2-43FF-44DD-A83E-768C9F176A4F}" type="presOf" srcId="{03566FBD-6201-4EF1-8ABB-74AEDDBE3EFB}" destId="{1C35A6C9-2E8F-47BE-A83F-0197742449A1}" srcOrd="0" destOrd="0" presId="urn:microsoft.com/office/officeart/2005/8/layout/hProcess9"/>
    <dgm:cxn modelId="{49B22BF3-41D2-4E3D-B54A-7722C1B1C6E5}" srcId="{52551136-F6A8-44E2-A044-D6F214015789}" destId="{A9155389-6610-428F-AFA9-A3E0C6D9E56D}" srcOrd="5" destOrd="0" parTransId="{2E619DF9-1FDD-4082-90B1-5DA28D465E4E}" sibTransId="{A90120A4-EEDD-4489-BB89-323CF6D10A8A}"/>
    <dgm:cxn modelId="{9568914C-AF61-443F-BEAF-E4B4CB112784}" type="presParOf" srcId="{5F47A953-46FD-436B-BDEE-22CFD305E3CD}" destId="{036E9837-BE00-463F-B22F-7267D0F0A061}" srcOrd="0" destOrd="0" presId="urn:microsoft.com/office/officeart/2005/8/layout/hProcess9"/>
    <dgm:cxn modelId="{77268376-8A46-43A9-BB5F-F7272D75CE69}" type="presParOf" srcId="{5F47A953-46FD-436B-BDEE-22CFD305E3CD}" destId="{A27B0312-49E3-41DD-8AEA-0F3DA7A345E4}" srcOrd="1" destOrd="0" presId="urn:microsoft.com/office/officeart/2005/8/layout/hProcess9"/>
    <dgm:cxn modelId="{2EB5C1D8-EBC9-4D40-A26B-390609A02BC1}" type="presParOf" srcId="{A27B0312-49E3-41DD-8AEA-0F3DA7A345E4}" destId="{1C35A6C9-2E8F-47BE-A83F-0197742449A1}" srcOrd="0" destOrd="0" presId="urn:microsoft.com/office/officeart/2005/8/layout/hProcess9"/>
    <dgm:cxn modelId="{1ACF133E-1906-439E-A8EA-73984F0DD454}" type="presParOf" srcId="{A27B0312-49E3-41DD-8AEA-0F3DA7A345E4}" destId="{03A92047-36BC-4988-BEB7-ED25DB7AA39F}" srcOrd="1" destOrd="0" presId="urn:microsoft.com/office/officeart/2005/8/layout/hProcess9"/>
    <dgm:cxn modelId="{B60F16E1-A15A-4D87-89E9-7B149F36F256}" type="presParOf" srcId="{A27B0312-49E3-41DD-8AEA-0F3DA7A345E4}" destId="{8DC2E8B4-A94F-4026-8F67-815AB7C6BD91}" srcOrd="2" destOrd="0" presId="urn:microsoft.com/office/officeart/2005/8/layout/hProcess9"/>
    <dgm:cxn modelId="{01415C13-645A-42C1-96BA-D7680FA55A1D}" type="presParOf" srcId="{A27B0312-49E3-41DD-8AEA-0F3DA7A345E4}" destId="{BE42B4EC-278C-468B-90A7-F9CD5E76D50A}" srcOrd="3" destOrd="0" presId="urn:microsoft.com/office/officeart/2005/8/layout/hProcess9"/>
    <dgm:cxn modelId="{38AC2745-BA96-4014-B161-73A7E5BF89A2}" type="presParOf" srcId="{A27B0312-49E3-41DD-8AEA-0F3DA7A345E4}" destId="{244CADA9-B987-41ED-8A40-D8B9408D6BD6}" srcOrd="4" destOrd="0" presId="urn:microsoft.com/office/officeart/2005/8/layout/hProcess9"/>
    <dgm:cxn modelId="{8B034BCF-E046-46C8-844D-D1089D78B998}" type="presParOf" srcId="{A27B0312-49E3-41DD-8AEA-0F3DA7A345E4}" destId="{6317417B-26C7-4013-86DB-38C1B15A6158}" srcOrd="5" destOrd="0" presId="urn:microsoft.com/office/officeart/2005/8/layout/hProcess9"/>
    <dgm:cxn modelId="{0C283EC5-287A-457C-A583-EA3C10BDA196}" type="presParOf" srcId="{A27B0312-49E3-41DD-8AEA-0F3DA7A345E4}" destId="{D7EB8261-EE46-46A9-B9F4-CAC8D3487C34}" srcOrd="6" destOrd="0" presId="urn:microsoft.com/office/officeart/2005/8/layout/hProcess9"/>
    <dgm:cxn modelId="{6FE91719-B905-46F5-91D9-C8076DD3B341}" type="presParOf" srcId="{A27B0312-49E3-41DD-8AEA-0F3DA7A345E4}" destId="{A0492F97-7845-4CD6-8202-9E13310520E1}" srcOrd="7" destOrd="0" presId="urn:microsoft.com/office/officeart/2005/8/layout/hProcess9"/>
    <dgm:cxn modelId="{07D7B689-AF34-4A3A-A854-9DD8C02929F3}" type="presParOf" srcId="{A27B0312-49E3-41DD-8AEA-0F3DA7A345E4}" destId="{BE9C61E0-48C8-4CE1-85BE-60C55A4253DE}" srcOrd="8" destOrd="0" presId="urn:microsoft.com/office/officeart/2005/8/layout/hProcess9"/>
    <dgm:cxn modelId="{A0F48C02-C96E-40F5-9ED7-D92C6295DC30}" type="presParOf" srcId="{A27B0312-49E3-41DD-8AEA-0F3DA7A345E4}" destId="{B32D6972-E963-45D6-8EB0-E73459100329}" srcOrd="9" destOrd="0" presId="urn:microsoft.com/office/officeart/2005/8/layout/hProcess9"/>
    <dgm:cxn modelId="{C875526F-74D1-4CDB-A6E0-7D58AF60E689}" type="presParOf" srcId="{A27B0312-49E3-41DD-8AEA-0F3DA7A345E4}" destId="{9A6AF126-5DF0-4746-93F0-0DB61ADBE3A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2DEBA-6CD5-41F8-BD8B-B013F1975AD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A90050E-4A33-4D79-91A4-F539A4CE2A5B}">
      <dgm:prSet phldrT="[Text]" phldr="0" custT="1"/>
      <dgm:spPr/>
      <dgm:t>
        <a:bodyPr/>
        <a:lstStyle/>
        <a:p>
          <a:pPr rtl="0"/>
          <a:r>
            <a:rPr lang="en-US" sz="2400" dirty="0">
              <a:latin typeface="Calibri" panose="020F0502020204030204"/>
            </a:rPr>
            <a:t>ESG Lead</a:t>
          </a:r>
          <a:endParaRPr lang="en-US" sz="2400" dirty="0"/>
        </a:p>
      </dgm:t>
    </dgm:pt>
    <dgm:pt modelId="{34340F85-78B9-414F-98A9-365B6207C67D}" type="parTrans" cxnId="{C5EA4809-CAFF-4A10-9275-6EB11B926523}">
      <dgm:prSet/>
      <dgm:spPr/>
      <dgm:t>
        <a:bodyPr/>
        <a:lstStyle/>
        <a:p>
          <a:endParaRPr lang="en-US"/>
        </a:p>
      </dgm:t>
    </dgm:pt>
    <dgm:pt modelId="{72E68B8D-FF81-480A-8027-595D05B60C97}" type="sibTrans" cxnId="{C5EA4809-CAFF-4A10-9275-6EB11B926523}">
      <dgm:prSet/>
      <dgm:spPr/>
      <dgm:t>
        <a:bodyPr/>
        <a:lstStyle/>
        <a:p>
          <a:endParaRPr lang="en-US"/>
        </a:p>
      </dgm:t>
    </dgm:pt>
    <dgm:pt modelId="{716EFD40-2E79-4DAA-9621-8B693BEF56D2}">
      <dgm:prSet phldrT="[Text]" phldr="0" custT="1"/>
      <dgm:spPr/>
      <dgm:t>
        <a:bodyPr/>
        <a:lstStyle/>
        <a:p>
          <a:pPr rtl="0"/>
          <a:r>
            <a:rPr lang="en-US" sz="2400" dirty="0">
              <a:latin typeface="Calibri" panose="020F0502020204030204"/>
            </a:rPr>
            <a:t>EHS</a:t>
          </a:r>
          <a:endParaRPr lang="en-US" sz="2400" dirty="0"/>
        </a:p>
      </dgm:t>
    </dgm:pt>
    <dgm:pt modelId="{65E3FD30-B1A7-4856-85D7-F580282F394B}" type="parTrans" cxnId="{C7982BD4-2D7B-49A4-9612-3856296273A2}">
      <dgm:prSet/>
      <dgm:spPr/>
      <dgm:t>
        <a:bodyPr/>
        <a:lstStyle/>
        <a:p>
          <a:endParaRPr lang="en-US"/>
        </a:p>
      </dgm:t>
    </dgm:pt>
    <dgm:pt modelId="{72A5ADED-333E-475F-8436-BE51E2E476B0}" type="sibTrans" cxnId="{C7982BD4-2D7B-49A4-9612-3856296273A2}">
      <dgm:prSet/>
      <dgm:spPr/>
      <dgm:t>
        <a:bodyPr/>
        <a:lstStyle/>
        <a:p>
          <a:endParaRPr lang="en-US"/>
        </a:p>
      </dgm:t>
    </dgm:pt>
    <dgm:pt modelId="{926AA722-7B92-4FB7-BBF2-89E3733E49E8}">
      <dgm:prSet phldrT="[Text]" phldr="0" custT="1"/>
      <dgm:spPr/>
      <dgm:t>
        <a:bodyPr/>
        <a:lstStyle/>
        <a:p>
          <a:pPr rtl="0"/>
          <a:r>
            <a:rPr lang="en-US" sz="2400" dirty="0">
              <a:latin typeface="Calibri" panose="020F0502020204030204"/>
            </a:rPr>
            <a:t>HR</a:t>
          </a:r>
        </a:p>
      </dgm:t>
    </dgm:pt>
    <dgm:pt modelId="{C37D7ACE-7653-4EDC-87FD-E28B47994A88}" type="parTrans" cxnId="{297F3DAC-4237-4E3D-998D-228CA418E378}">
      <dgm:prSet/>
      <dgm:spPr/>
      <dgm:t>
        <a:bodyPr/>
        <a:lstStyle/>
        <a:p>
          <a:endParaRPr lang="en-US"/>
        </a:p>
      </dgm:t>
    </dgm:pt>
    <dgm:pt modelId="{02EC3D6B-17A2-41CA-930D-5C45CAF4F5FD}" type="sibTrans" cxnId="{297F3DAC-4237-4E3D-998D-228CA418E378}">
      <dgm:prSet/>
      <dgm:spPr/>
      <dgm:t>
        <a:bodyPr/>
        <a:lstStyle/>
        <a:p>
          <a:endParaRPr lang="en-US"/>
        </a:p>
      </dgm:t>
    </dgm:pt>
    <dgm:pt modelId="{761DB6A6-D7C9-4AE5-A15E-94D58DA4921E}">
      <dgm:prSet phldr="0" custT="1"/>
      <dgm:spPr/>
      <dgm:t>
        <a:bodyPr/>
        <a:lstStyle/>
        <a:p>
          <a:pPr rtl="0"/>
          <a:r>
            <a:rPr lang="en-US" sz="1600" dirty="0">
              <a:latin typeface="Calibri" panose="020F0502020204030204"/>
            </a:rPr>
            <a:t>Purchasing</a:t>
          </a:r>
          <a:endParaRPr lang="en-US" sz="2400" dirty="0"/>
        </a:p>
      </dgm:t>
    </dgm:pt>
    <dgm:pt modelId="{67DF7900-884E-4671-8FF6-A448414FE153}" type="parTrans" cxnId="{81F962B8-7D22-4EA7-9088-F3DC452E5377}">
      <dgm:prSet/>
      <dgm:spPr/>
      <dgm:t>
        <a:bodyPr/>
        <a:lstStyle/>
        <a:p>
          <a:endParaRPr lang="en-US"/>
        </a:p>
      </dgm:t>
    </dgm:pt>
    <dgm:pt modelId="{7FE0B09D-68D5-4AC0-BF3B-16393006049F}" type="sibTrans" cxnId="{81F962B8-7D22-4EA7-9088-F3DC452E5377}">
      <dgm:prSet/>
      <dgm:spPr/>
      <dgm:t>
        <a:bodyPr/>
        <a:lstStyle/>
        <a:p>
          <a:endParaRPr lang="en-US"/>
        </a:p>
      </dgm:t>
    </dgm:pt>
    <dgm:pt modelId="{90DCD4C8-E7CA-4EF6-9FF1-E2592D77743D}">
      <dgm:prSet phldr="0" custT="1"/>
      <dgm:spPr/>
      <dgm:t>
        <a:bodyPr/>
        <a:lstStyle/>
        <a:p>
          <a:pPr rtl="0"/>
          <a:r>
            <a:rPr lang="en-US" sz="2000" dirty="0"/>
            <a:t>Finance</a:t>
          </a:r>
        </a:p>
      </dgm:t>
    </dgm:pt>
    <dgm:pt modelId="{9BCBC9FC-B9DF-4351-8BC1-6899EB261675}" type="parTrans" cxnId="{E8D4AA63-7BF0-4781-A984-A069BADB29BE}">
      <dgm:prSet/>
      <dgm:spPr/>
      <dgm:t>
        <a:bodyPr/>
        <a:lstStyle/>
        <a:p>
          <a:endParaRPr lang="en-US"/>
        </a:p>
      </dgm:t>
    </dgm:pt>
    <dgm:pt modelId="{8858AFCE-F023-41B1-9414-4525D1C2443A}" type="sibTrans" cxnId="{E8D4AA63-7BF0-4781-A984-A069BADB29BE}">
      <dgm:prSet/>
      <dgm:spPr/>
      <dgm:t>
        <a:bodyPr/>
        <a:lstStyle/>
        <a:p>
          <a:endParaRPr lang="en-US"/>
        </a:p>
      </dgm:t>
    </dgm:pt>
    <dgm:pt modelId="{CA6D5B30-D483-46C7-BD46-81C225978BC3}">
      <dgm:prSet phldr="0" custT="1"/>
      <dgm:spPr/>
      <dgm:t>
        <a:bodyPr/>
        <a:lstStyle/>
        <a:p>
          <a:pPr rtl="0"/>
          <a:r>
            <a:rPr lang="en-US" sz="2400" dirty="0"/>
            <a:t>IT</a:t>
          </a:r>
        </a:p>
      </dgm:t>
    </dgm:pt>
    <dgm:pt modelId="{73517AEE-A11E-4CF4-BA0F-A2F6DBA215BF}" type="parTrans" cxnId="{6787A0F4-2B2C-4CC2-B4BD-6F111DA3E3DD}">
      <dgm:prSet/>
      <dgm:spPr/>
      <dgm:t>
        <a:bodyPr/>
        <a:lstStyle/>
        <a:p>
          <a:endParaRPr lang="en-US"/>
        </a:p>
      </dgm:t>
    </dgm:pt>
    <dgm:pt modelId="{C437A375-EEF5-4101-B7D5-61A8370D3BC8}" type="sibTrans" cxnId="{6787A0F4-2B2C-4CC2-B4BD-6F111DA3E3DD}">
      <dgm:prSet/>
      <dgm:spPr/>
      <dgm:t>
        <a:bodyPr/>
        <a:lstStyle/>
        <a:p>
          <a:endParaRPr lang="en-US"/>
        </a:p>
      </dgm:t>
    </dgm:pt>
    <dgm:pt modelId="{020A9CA5-5F7E-40B4-B745-B713084E4EB4}">
      <dgm:prSet phldr="0" custT="1"/>
      <dgm:spPr/>
      <dgm:t>
        <a:bodyPr/>
        <a:lstStyle/>
        <a:p>
          <a:pPr rtl="0"/>
          <a:r>
            <a:rPr lang="en-US" sz="1200" dirty="0"/>
            <a:t>External Advisors/ Consultants</a:t>
          </a:r>
        </a:p>
      </dgm:t>
    </dgm:pt>
    <dgm:pt modelId="{024C06EF-05E2-4698-99CC-2AAD48CC2966}" type="parTrans" cxnId="{060C194B-ED87-41D5-BBEF-E71E4AB16297}">
      <dgm:prSet/>
      <dgm:spPr/>
      <dgm:t>
        <a:bodyPr/>
        <a:lstStyle/>
        <a:p>
          <a:endParaRPr lang="en-US"/>
        </a:p>
      </dgm:t>
    </dgm:pt>
    <dgm:pt modelId="{5A0184CE-B2E4-45A3-82BE-04B3CC783C13}" type="sibTrans" cxnId="{060C194B-ED87-41D5-BBEF-E71E4AB16297}">
      <dgm:prSet/>
      <dgm:spPr/>
      <dgm:t>
        <a:bodyPr/>
        <a:lstStyle/>
        <a:p>
          <a:endParaRPr lang="en-US"/>
        </a:p>
      </dgm:t>
    </dgm:pt>
    <dgm:pt modelId="{FB6C8691-24ED-4D8C-9581-64029109BB41}" type="pres">
      <dgm:prSet presAssocID="{F332DEBA-6CD5-41F8-BD8B-B013F1975A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0E8CB2-6757-445F-859E-66DE7F94A06E}" type="pres">
      <dgm:prSet presAssocID="{6A90050E-4A33-4D79-91A4-F539A4CE2A5B}" presName="hierRoot1" presStyleCnt="0"/>
      <dgm:spPr/>
    </dgm:pt>
    <dgm:pt modelId="{75E9ABBB-530A-48DA-9C82-F1A7B22E547C}" type="pres">
      <dgm:prSet presAssocID="{6A90050E-4A33-4D79-91A4-F539A4CE2A5B}" presName="composite" presStyleCnt="0"/>
      <dgm:spPr/>
    </dgm:pt>
    <dgm:pt modelId="{D534208D-C915-459E-AB84-70A5E46EBCDF}" type="pres">
      <dgm:prSet presAssocID="{6A90050E-4A33-4D79-91A4-F539A4CE2A5B}" presName="background" presStyleLbl="node0" presStyleIdx="0" presStyleCnt="1"/>
      <dgm:spPr/>
    </dgm:pt>
    <dgm:pt modelId="{491D8E30-F627-4CF5-AA20-C05BE3E9EF54}" type="pres">
      <dgm:prSet presAssocID="{6A90050E-4A33-4D79-91A4-F539A4CE2A5B}" presName="text" presStyleLbl="fgAcc0" presStyleIdx="0" presStyleCnt="1">
        <dgm:presLayoutVars>
          <dgm:chPref val="3"/>
        </dgm:presLayoutVars>
      </dgm:prSet>
      <dgm:spPr/>
    </dgm:pt>
    <dgm:pt modelId="{DAA77D2C-7164-48AE-A599-D3BAA4BD5095}" type="pres">
      <dgm:prSet presAssocID="{6A90050E-4A33-4D79-91A4-F539A4CE2A5B}" presName="hierChild2" presStyleCnt="0"/>
      <dgm:spPr/>
    </dgm:pt>
    <dgm:pt modelId="{ACFE8D05-50C0-436E-AFDC-84FCCC1733DD}" type="pres">
      <dgm:prSet presAssocID="{65E3FD30-B1A7-4856-85D7-F580282F394B}" presName="Name10" presStyleLbl="parChTrans1D2" presStyleIdx="0" presStyleCnt="6"/>
      <dgm:spPr/>
    </dgm:pt>
    <dgm:pt modelId="{1691AE7E-3043-4B68-BB15-A160EAFDCB02}" type="pres">
      <dgm:prSet presAssocID="{716EFD40-2E79-4DAA-9621-8B693BEF56D2}" presName="hierRoot2" presStyleCnt="0"/>
      <dgm:spPr/>
    </dgm:pt>
    <dgm:pt modelId="{3F7CF084-0E62-4C99-B729-0C2205D62DA5}" type="pres">
      <dgm:prSet presAssocID="{716EFD40-2E79-4DAA-9621-8B693BEF56D2}" presName="composite2" presStyleCnt="0"/>
      <dgm:spPr/>
    </dgm:pt>
    <dgm:pt modelId="{A4C2BF63-E1E5-4698-A633-BC1F8D94237E}" type="pres">
      <dgm:prSet presAssocID="{716EFD40-2E79-4DAA-9621-8B693BEF56D2}" presName="background2" presStyleLbl="node2" presStyleIdx="0" presStyleCnt="6"/>
      <dgm:spPr/>
    </dgm:pt>
    <dgm:pt modelId="{B23AA3EC-2061-4FF4-AD5D-1D397547065E}" type="pres">
      <dgm:prSet presAssocID="{716EFD40-2E79-4DAA-9621-8B693BEF56D2}" presName="text2" presStyleLbl="fgAcc2" presStyleIdx="0" presStyleCnt="6">
        <dgm:presLayoutVars>
          <dgm:chPref val="3"/>
        </dgm:presLayoutVars>
      </dgm:prSet>
      <dgm:spPr/>
    </dgm:pt>
    <dgm:pt modelId="{324B673A-0F0E-48F8-9A0F-EBDC660F8A05}" type="pres">
      <dgm:prSet presAssocID="{716EFD40-2E79-4DAA-9621-8B693BEF56D2}" presName="hierChild3" presStyleCnt="0"/>
      <dgm:spPr/>
    </dgm:pt>
    <dgm:pt modelId="{1434ED0D-A752-4592-A4E3-61B912801B86}" type="pres">
      <dgm:prSet presAssocID="{C37D7ACE-7653-4EDC-87FD-E28B47994A88}" presName="Name10" presStyleLbl="parChTrans1D2" presStyleIdx="1" presStyleCnt="6"/>
      <dgm:spPr/>
    </dgm:pt>
    <dgm:pt modelId="{34067C32-7A5B-4BDB-A035-524959501F01}" type="pres">
      <dgm:prSet presAssocID="{926AA722-7B92-4FB7-BBF2-89E3733E49E8}" presName="hierRoot2" presStyleCnt="0"/>
      <dgm:spPr/>
    </dgm:pt>
    <dgm:pt modelId="{DA423C4B-9338-4958-A463-A4758E46527F}" type="pres">
      <dgm:prSet presAssocID="{926AA722-7B92-4FB7-BBF2-89E3733E49E8}" presName="composite2" presStyleCnt="0"/>
      <dgm:spPr/>
    </dgm:pt>
    <dgm:pt modelId="{CC476D7F-F1EE-4B9F-9987-EABF8483CFDD}" type="pres">
      <dgm:prSet presAssocID="{926AA722-7B92-4FB7-BBF2-89E3733E49E8}" presName="background2" presStyleLbl="node2" presStyleIdx="1" presStyleCnt="6"/>
      <dgm:spPr/>
    </dgm:pt>
    <dgm:pt modelId="{7C95BA0E-47C0-4FEE-84A3-B1393A812EF4}" type="pres">
      <dgm:prSet presAssocID="{926AA722-7B92-4FB7-BBF2-89E3733E49E8}" presName="text2" presStyleLbl="fgAcc2" presStyleIdx="1" presStyleCnt="6">
        <dgm:presLayoutVars>
          <dgm:chPref val="3"/>
        </dgm:presLayoutVars>
      </dgm:prSet>
      <dgm:spPr/>
    </dgm:pt>
    <dgm:pt modelId="{98530CAE-FEA8-4CC8-9E39-C08E3B5037D7}" type="pres">
      <dgm:prSet presAssocID="{926AA722-7B92-4FB7-BBF2-89E3733E49E8}" presName="hierChild3" presStyleCnt="0"/>
      <dgm:spPr/>
    </dgm:pt>
    <dgm:pt modelId="{9B6FBB51-A9AF-4E2E-B82A-831B494CE7CD}" type="pres">
      <dgm:prSet presAssocID="{67DF7900-884E-4671-8FF6-A448414FE153}" presName="Name10" presStyleLbl="parChTrans1D2" presStyleIdx="2" presStyleCnt="6"/>
      <dgm:spPr/>
    </dgm:pt>
    <dgm:pt modelId="{D899A42C-1BC3-4C31-A23B-FAB9646BC58A}" type="pres">
      <dgm:prSet presAssocID="{761DB6A6-D7C9-4AE5-A15E-94D58DA4921E}" presName="hierRoot2" presStyleCnt="0"/>
      <dgm:spPr/>
    </dgm:pt>
    <dgm:pt modelId="{4670979F-DA60-4E28-8A48-9686A44129AA}" type="pres">
      <dgm:prSet presAssocID="{761DB6A6-D7C9-4AE5-A15E-94D58DA4921E}" presName="composite2" presStyleCnt="0"/>
      <dgm:spPr/>
    </dgm:pt>
    <dgm:pt modelId="{5441009F-443D-4D1F-B483-397F03A4ECED}" type="pres">
      <dgm:prSet presAssocID="{761DB6A6-D7C9-4AE5-A15E-94D58DA4921E}" presName="background2" presStyleLbl="node2" presStyleIdx="2" presStyleCnt="6"/>
      <dgm:spPr/>
    </dgm:pt>
    <dgm:pt modelId="{FD579B82-3231-4C30-9F2F-CD42F9A89338}" type="pres">
      <dgm:prSet presAssocID="{761DB6A6-D7C9-4AE5-A15E-94D58DA4921E}" presName="text2" presStyleLbl="fgAcc2" presStyleIdx="2" presStyleCnt="6">
        <dgm:presLayoutVars>
          <dgm:chPref val="3"/>
        </dgm:presLayoutVars>
      </dgm:prSet>
      <dgm:spPr/>
    </dgm:pt>
    <dgm:pt modelId="{54743C68-DEEE-44F0-A2C7-27161AEA7AF3}" type="pres">
      <dgm:prSet presAssocID="{761DB6A6-D7C9-4AE5-A15E-94D58DA4921E}" presName="hierChild3" presStyleCnt="0"/>
      <dgm:spPr/>
    </dgm:pt>
    <dgm:pt modelId="{3B0869CA-3BF8-49A1-9A99-2D547603E97F}" type="pres">
      <dgm:prSet presAssocID="{9BCBC9FC-B9DF-4351-8BC1-6899EB261675}" presName="Name10" presStyleLbl="parChTrans1D2" presStyleIdx="3" presStyleCnt="6"/>
      <dgm:spPr/>
    </dgm:pt>
    <dgm:pt modelId="{D3FCA8C3-BC2E-4865-8121-ACBE2F0860C1}" type="pres">
      <dgm:prSet presAssocID="{90DCD4C8-E7CA-4EF6-9FF1-E2592D77743D}" presName="hierRoot2" presStyleCnt="0"/>
      <dgm:spPr/>
    </dgm:pt>
    <dgm:pt modelId="{3668E68B-1B71-45C4-8105-318884AA80FE}" type="pres">
      <dgm:prSet presAssocID="{90DCD4C8-E7CA-4EF6-9FF1-E2592D77743D}" presName="composite2" presStyleCnt="0"/>
      <dgm:spPr/>
    </dgm:pt>
    <dgm:pt modelId="{BA7C813E-8F31-40A8-AE12-1AB8CC37C59D}" type="pres">
      <dgm:prSet presAssocID="{90DCD4C8-E7CA-4EF6-9FF1-E2592D77743D}" presName="background2" presStyleLbl="node2" presStyleIdx="3" presStyleCnt="6"/>
      <dgm:spPr/>
    </dgm:pt>
    <dgm:pt modelId="{A8F96D23-1F8B-4C16-8013-C72AF630AE0E}" type="pres">
      <dgm:prSet presAssocID="{90DCD4C8-E7CA-4EF6-9FF1-E2592D77743D}" presName="text2" presStyleLbl="fgAcc2" presStyleIdx="3" presStyleCnt="6">
        <dgm:presLayoutVars>
          <dgm:chPref val="3"/>
        </dgm:presLayoutVars>
      </dgm:prSet>
      <dgm:spPr/>
    </dgm:pt>
    <dgm:pt modelId="{29677266-8E71-4F14-842D-EF74B70EC8CB}" type="pres">
      <dgm:prSet presAssocID="{90DCD4C8-E7CA-4EF6-9FF1-E2592D77743D}" presName="hierChild3" presStyleCnt="0"/>
      <dgm:spPr/>
    </dgm:pt>
    <dgm:pt modelId="{789D2367-E06E-4BEE-A9E9-2367454BA3B0}" type="pres">
      <dgm:prSet presAssocID="{73517AEE-A11E-4CF4-BA0F-A2F6DBA215BF}" presName="Name10" presStyleLbl="parChTrans1D2" presStyleIdx="4" presStyleCnt="6"/>
      <dgm:spPr/>
    </dgm:pt>
    <dgm:pt modelId="{69834F3C-49AB-493B-A89B-9AB0835592F2}" type="pres">
      <dgm:prSet presAssocID="{CA6D5B30-D483-46C7-BD46-81C225978BC3}" presName="hierRoot2" presStyleCnt="0"/>
      <dgm:spPr/>
    </dgm:pt>
    <dgm:pt modelId="{B985C64A-27DC-4D6E-BCC3-FF74917F44C8}" type="pres">
      <dgm:prSet presAssocID="{CA6D5B30-D483-46C7-BD46-81C225978BC3}" presName="composite2" presStyleCnt="0"/>
      <dgm:spPr/>
    </dgm:pt>
    <dgm:pt modelId="{5D3B2A70-54DF-4EC1-B9C1-6725568371C1}" type="pres">
      <dgm:prSet presAssocID="{CA6D5B30-D483-46C7-BD46-81C225978BC3}" presName="background2" presStyleLbl="node2" presStyleIdx="4" presStyleCnt="6"/>
      <dgm:spPr/>
    </dgm:pt>
    <dgm:pt modelId="{1579F45F-082C-4EBD-B8CB-8B6802CE9640}" type="pres">
      <dgm:prSet presAssocID="{CA6D5B30-D483-46C7-BD46-81C225978BC3}" presName="text2" presStyleLbl="fgAcc2" presStyleIdx="4" presStyleCnt="6">
        <dgm:presLayoutVars>
          <dgm:chPref val="3"/>
        </dgm:presLayoutVars>
      </dgm:prSet>
      <dgm:spPr/>
    </dgm:pt>
    <dgm:pt modelId="{BC34A04B-CD05-4946-A4F3-B0492D56EA29}" type="pres">
      <dgm:prSet presAssocID="{CA6D5B30-D483-46C7-BD46-81C225978BC3}" presName="hierChild3" presStyleCnt="0"/>
      <dgm:spPr/>
    </dgm:pt>
    <dgm:pt modelId="{A8E5CAE3-18FA-4A25-9546-96A51ECA5E8E}" type="pres">
      <dgm:prSet presAssocID="{024C06EF-05E2-4698-99CC-2AAD48CC2966}" presName="Name10" presStyleLbl="parChTrans1D2" presStyleIdx="5" presStyleCnt="6"/>
      <dgm:spPr/>
    </dgm:pt>
    <dgm:pt modelId="{59D4E177-DBD8-48E5-B4ED-378925A26E05}" type="pres">
      <dgm:prSet presAssocID="{020A9CA5-5F7E-40B4-B745-B713084E4EB4}" presName="hierRoot2" presStyleCnt="0"/>
      <dgm:spPr/>
    </dgm:pt>
    <dgm:pt modelId="{AC255A91-8FCB-4E4E-866A-DDCB95657C05}" type="pres">
      <dgm:prSet presAssocID="{020A9CA5-5F7E-40B4-B745-B713084E4EB4}" presName="composite2" presStyleCnt="0"/>
      <dgm:spPr/>
    </dgm:pt>
    <dgm:pt modelId="{F22430BC-A425-405B-A3D2-12390A4168C3}" type="pres">
      <dgm:prSet presAssocID="{020A9CA5-5F7E-40B4-B745-B713084E4EB4}" presName="background2" presStyleLbl="node2" presStyleIdx="5" presStyleCnt="6"/>
      <dgm:spPr/>
    </dgm:pt>
    <dgm:pt modelId="{F115963D-9837-4A12-BFE8-AAC7ABEF0CCB}" type="pres">
      <dgm:prSet presAssocID="{020A9CA5-5F7E-40B4-B745-B713084E4EB4}" presName="text2" presStyleLbl="fgAcc2" presStyleIdx="5" presStyleCnt="6" custLinFactNeighborX="-3100">
        <dgm:presLayoutVars>
          <dgm:chPref val="3"/>
        </dgm:presLayoutVars>
      </dgm:prSet>
      <dgm:spPr/>
    </dgm:pt>
    <dgm:pt modelId="{99B944FA-A636-4FC5-9262-DADCD4308339}" type="pres">
      <dgm:prSet presAssocID="{020A9CA5-5F7E-40B4-B745-B713084E4EB4}" presName="hierChild3" presStyleCnt="0"/>
      <dgm:spPr/>
    </dgm:pt>
  </dgm:ptLst>
  <dgm:cxnLst>
    <dgm:cxn modelId="{309E2F05-0648-443D-BB8C-A9292DC94867}" type="presOf" srcId="{716EFD40-2E79-4DAA-9621-8B693BEF56D2}" destId="{B23AA3EC-2061-4FF4-AD5D-1D397547065E}" srcOrd="0" destOrd="0" presId="urn:microsoft.com/office/officeart/2005/8/layout/hierarchy1"/>
    <dgm:cxn modelId="{BD1AB707-B565-42D2-9631-83EA261C1012}" type="presOf" srcId="{C37D7ACE-7653-4EDC-87FD-E28B47994A88}" destId="{1434ED0D-A752-4592-A4E3-61B912801B86}" srcOrd="0" destOrd="0" presId="urn:microsoft.com/office/officeart/2005/8/layout/hierarchy1"/>
    <dgm:cxn modelId="{C5EA4809-CAFF-4A10-9275-6EB11B926523}" srcId="{F332DEBA-6CD5-41F8-BD8B-B013F1975ADD}" destId="{6A90050E-4A33-4D79-91A4-F539A4CE2A5B}" srcOrd="0" destOrd="0" parTransId="{34340F85-78B9-414F-98A9-365B6207C67D}" sibTransId="{72E68B8D-FF81-480A-8027-595D05B60C97}"/>
    <dgm:cxn modelId="{EBFD870B-F1C7-4CD4-8988-5B0F5CEF1C14}" type="presOf" srcId="{9BCBC9FC-B9DF-4351-8BC1-6899EB261675}" destId="{3B0869CA-3BF8-49A1-9A99-2D547603E97F}" srcOrd="0" destOrd="0" presId="urn:microsoft.com/office/officeart/2005/8/layout/hierarchy1"/>
    <dgm:cxn modelId="{13981C28-7B68-4EEA-8081-2BAEBB4F6192}" type="presOf" srcId="{90DCD4C8-E7CA-4EF6-9FF1-E2592D77743D}" destId="{A8F96D23-1F8B-4C16-8013-C72AF630AE0E}" srcOrd="0" destOrd="0" presId="urn:microsoft.com/office/officeart/2005/8/layout/hierarchy1"/>
    <dgm:cxn modelId="{559A5631-A299-4C63-B3C6-C03212ED5416}" type="presOf" srcId="{CA6D5B30-D483-46C7-BD46-81C225978BC3}" destId="{1579F45F-082C-4EBD-B8CB-8B6802CE9640}" srcOrd="0" destOrd="0" presId="urn:microsoft.com/office/officeart/2005/8/layout/hierarchy1"/>
    <dgm:cxn modelId="{7C73A841-5CCD-4468-AB48-59BF62673B6D}" type="presOf" srcId="{020A9CA5-5F7E-40B4-B745-B713084E4EB4}" destId="{F115963D-9837-4A12-BFE8-AAC7ABEF0CCB}" srcOrd="0" destOrd="0" presId="urn:microsoft.com/office/officeart/2005/8/layout/hierarchy1"/>
    <dgm:cxn modelId="{E8D4AA63-7BF0-4781-A984-A069BADB29BE}" srcId="{6A90050E-4A33-4D79-91A4-F539A4CE2A5B}" destId="{90DCD4C8-E7CA-4EF6-9FF1-E2592D77743D}" srcOrd="3" destOrd="0" parTransId="{9BCBC9FC-B9DF-4351-8BC1-6899EB261675}" sibTransId="{8858AFCE-F023-41B1-9414-4525D1C2443A}"/>
    <dgm:cxn modelId="{3B0F6166-96E9-44C2-B65A-910C9608F0D9}" type="presOf" srcId="{65E3FD30-B1A7-4856-85D7-F580282F394B}" destId="{ACFE8D05-50C0-436E-AFDC-84FCCC1733DD}" srcOrd="0" destOrd="0" presId="urn:microsoft.com/office/officeart/2005/8/layout/hierarchy1"/>
    <dgm:cxn modelId="{060C194B-ED87-41D5-BBEF-E71E4AB16297}" srcId="{6A90050E-4A33-4D79-91A4-F539A4CE2A5B}" destId="{020A9CA5-5F7E-40B4-B745-B713084E4EB4}" srcOrd="5" destOrd="0" parTransId="{024C06EF-05E2-4698-99CC-2AAD48CC2966}" sibTransId="{5A0184CE-B2E4-45A3-82BE-04B3CC783C13}"/>
    <dgm:cxn modelId="{6095B04C-063E-4EC6-8D47-3C5429E620C4}" type="presOf" srcId="{6A90050E-4A33-4D79-91A4-F539A4CE2A5B}" destId="{491D8E30-F627-4CF5-AA20-C05BE3E9EF54}" srcOrd="0" destOrd="0" presId="urn:microsoft.com/office/officeart/2005/8/layout/hierarchy1"/>
    <dgm:cxn modelId="{297F3DAC-4237-4E3D-998D-228CA418E378}" srcId="{6A90050E-4A33-4D79-91A4-F539A4CE2A5B}" destId="{926AA722-7B92-4FB7-BBF2-89E3733E49E8}" srcOrd="1" destOrd="0" parTransId="{C37D7ACE-7653-4EDC-87FD-E28B47994A88}" sibTransId="{02EC3D6B-17A2-41CA-930D-5C45CAF4F5FD}"/>
    <dgm:cxn modelId="{81F962B8-7D22-4EA7-9088-F3DC452E5377}" srcId="{6A90050E-4A33-4D79-91A4-F539A4CE2A5B}" destId="{761DB6A6-D7C9-4AE5-A15E-94D58DA4921E}" srcOrd="2" destOrd="0" parTransId="{67DF7900-884E-4671-8FF6-A448414FE153}" sibTransId="{7FE0B09D-68D5-4AC0-BF3B-16393006049F}"/>
    <dgm:cxn modelId="{C7982BD4-2D7B-49A4-9612-3856296273A2}" srcId="{6A90050E-4A33-4D79-91A4-F539A4CE2A5B}" destId="{716EFD40-2E79-4DAA-9621-8B693BEF56D2}" srcOrd="0" destOrd="0" parTransId="{65E3FD30-B1A7-4856-85D7-F580282F394B}" sibTransId="{72A5ADED-333E-475F-8436-BE51E2E476B0}"/>
    <dgm:cxn modelId="{A07330DF-EE4E-46A5-BF1D-2CB48E3EE7D8}" type="presOf" srcId="{024C06EF-05E2-4698-99CC-2AAD48CC2966}" destId="{A8E5CAE3-18FA-4A25-9546-96A51ECA5E8E}" srcOrd="0" destOrd="0" presId="urn:microsoft.com/office/officeart/2005/8/layout/hierarchy1"/>
    <dgm:cxn modelId="{E02BDAE1-FBE9-4DBF-882B-6D79FE19DDCD}" type="presOf" srcId="{926AA722-7B92-4FB7-BBF2-89E3733E49E8}" destId="{7C95BA0E-47C0-4FEE-84A3-B1393A812EF4}" srcOrd="0" destOrd="0" presId="urn:microsoft.com/office/officeart/2005/8/layout/hierarchy1"/>
    <dgm:cxn modelId="{5BA809E6-5D09-496D-BD7C-594F00D0FAFB}" type="presOf" srcId="{761DB6A6-D7C9-4AE5-A15E-94D58DA4921E}" destId="{FD579B82-3231-4C30-9F2F-CD42F9A89338}" srcOrd="0" destOrd="0" presId="urn:microsoft.com/office/officeart/2005/8/layout/hierarchy1"/>
    <dgm:cxn modelId="{85C8B1EC-EF2C-4BF7-9A8C-A07253EC6A10}" type="presOf" srcId="{73517AEE-A11E-4CF4-BA0F-A2F6DBA215BF}" destId="{789D2367-E06E-4BEE-A9E9-2367454BA3B0}" srcOrd="0" destOrd="0" presId="urn:microsoft.com/office/officeart/2005/8/layout/hierarchy1"/>
    <dgm:cxn modelId="{51B08EF3-6E91-4AE0-A206-C6F745E06CC5}" type="presOf" srcId="{F332DEBA-6CD5-41F8-BD8B-B013F1975ADD}" destId="{FB6C8691-24ED-4D8C-9581-64029109BB41}" srcOrd="0" destOrd="0" presId="urn:microsoft.com/office/officeart/2005/8/layout/hierarchy1"/>
    <dgm:cxn modelId="{6787A0F4-2B2C-4CC2-B4BD-6F111DA3E3DD}" srcId="{6A90050E-4A33-4D79-91A4-F539A4CE2A5B}" destId="{CA6D5B30-D483-46C7-BD46-81C225978BC3}" srcOrd="4" destOrd="0" parTransId="{73517AEE-A11E-4CF4-BA0F-A2F6DBA215BF}" sibTransId="{C437A375-EEF5-4101-B7D5-61A8370D3BC8}"/>
    <dgm:cxn modelId="{2674C9F9-E4DB-4308-B70B-63EC250E0139}" type="presOf" srcId="{67DF7900-884E-4671-8FF6-A448414FE153}" destId="{9B6FBB51-A9AF-4E2E-B82A-831B494CE7CD}" srcOrd="0" destOrd="0" presId="urn:microsoft.com/office/officeart/2005/8/layout/hierarchy1"/>
    <dgm:cxn modelId="{88625E00-6BE6-46A6-B0F0-475963E85157}" type="presParOf" srcId="{FB6C8691-24ED-4D8C-9581-64029109BB41}" destId="{7A0E8CB2-6757-445F-859E-66DE7F94A06E}" srcOrd="0" destOrd="0" presId="urn:microsoft.com/office/officeart/2005/8/layout/hierarchy1"/>
    <dgm:cxn modelId="{7FB69981-5802-4CC4-A5F9-5859FBEBFB9D}" type="presParOf" srcId="{7A0E8CB2-6757-445F-859E-66DE7F94A06E}" destId="{75E9ABBB-530A-48DA-9C82-F1A7B22E547C}" srcOrd="0" destOrd="0" presId="urn:microsoft.com/office/officeart/2005/8/layout/hierarchy1"/>
    <dgm:cxn modelId="{191EE30F-7C64-4876-80A0-3A5C5091DD60}" type="presParOf" srcId="{75E9ABBB-530A-48DA-9C82-F1A7B22E547C}" destId="{D534208D-C915-459E-AB84-70A5E46EBCDF}" srcOrd="0" destOrd="0" presId="urn:microsoft.com/office/officeart/2005/8/layout/hierarchy1"/>
    <dgm:cxn modelId="{8D60A677-CA68-43AB-AA25-8209BDE038B0}" type="presParOf" srcId="{75E9ABBB-530A-48DA-9C82-F1A7B22E547C}" destId="{491D8E30-F627-4CF5-AA20-C05BE3E9EF54}" srcOrd="1" destOrd="0" presId="urn:microsoft.com/office/officeart/2005/8/layout/hierarchy1"/>
    <dgm:cxn modelId="{8C5554CC-4B9D-494F-945A-9699FD7BD008}" type="presParOf" srcId="{7A0E8CB2-6757-445F-859E-66DE7F94A06E}" destId="{DAA77D2C-7164-48AE-A599-D3BAA4BD5095}" srcOrd="1" destOrd="0" presId="urn:microsoft.com/office/officeart/2005/8/layout/hierarchy1"/>
    <dgm:cxn modelId="{3DB4E6BC-D747-4939-ABDA-A71E09ABFA43}" type="presParOf" srcId="{DAA77D2C-7164-48AE-A599-D3BAA4BD5095}" destId="{ACFE8D05-50C0-436E-AFDC-84FCCC1733DD}" srcOrd="0" destOrd="0" presId="urn:microsoft.com/office/officeart/2005/8/layout/hierarchy1"/>
    <dgm:cxn modelId="{15BEEB66-43B3-485E-A998-99A039407383}" type="presParOf" srcId="{DAA77D2C-7164-48AE-A599-D3BAA4BD5095}" destId="{1691AE7E-3043-4B68-BB15-A160EAFDCB02}" srcOrd="1" destOrd="0" presId="urn:microsoft.com/office/officeart/2005/8/layout/hierarchy1"/>
    <dgm:cxn modelId="{F0C5E2A4-C57D-4383-8940-18BF21E9F015}" type="presParOf" srcId="{1691AE7E-3043-4B68-BB15-A160EAFDCB02}" destId="{3F7CF084-0E62-4C99-B729-0C2205D62DA5}" srcOrd="0" destOrd="0" presId="urn:microsoft.com/office/officeart/2005/8/layout/hierarchy1"/>
    <dgm:cxn modelId="{3A58AC07-B20B-4B80-9522-7369900371F5}" type="presParOf" srcId="{3F7CF084-0E62-4C99-B729-0C2205D62DA5}" destId="{A4C2BF63-E1E5-4698-A633-BC1F8D94237E}" srcOrd="0" destOrd="0" presId="urn:microsoft.com/office/officeart/2005/8/layout/hierarchy1"/>
    <dgm:cxn modelId="{ABBE97FA-A540-4DB4-840D-BE6CC422D86D}" type="presParOf" srcId="{3F7CF084-0E62-4C99-B729-0C2205D62DA5}" destId="{B23AA3EC-2061-4FF4-AD5D-1D397547065E}" srcOrd="1" destOrd="0" presId="urn:microsoft.com/office/officeart/2005/8/layout/hierarchy1"/>
    <dgm:cxn modelId="{494581DA-56B1-42F3-A2F6-C325B2D7280A}" type="presParOf" srcId="{1691AE7E-3043-4B68-BB15-A160EAFDCB02}" destId="{324B673A-0F0E-48F8-9A0F-EBDC660F8A05}" srcOrd="1" destOrd="0" presId="urn:microsoft.com/office/officeart/2005/8/layout/hierarchy1"/>
    <dgm:cxn modelId="{8F27A332-4242-4D08-9EDC-B446DD7C3D03}" type="presParOf" srcId="{DAA77D2C-7164-48AE-A599-D3BAA4BD5095}" destId="{1434ED0D-A752-4592-A4E3-61B912801B86}" srcOrd="2" destOrd="0" presId="urn:microsoft.com/office/officeart/2005/8/layout/hierarchy1"/>
    <dgm:cxn modelId="{2CA7CC53-D145-4997-B290-C701D6C7C8C7}" type="presParOf" srcId="{DAA77D2C-7164-48AE-A599-D3BAA4BD5095}" destId="{34067C32-7A5B-4BDB-A035-524959501F01}" srcOrd="3" destOrd="0" presId="urn:microsoft.com/office/officeart/2005/8/layout/hierarchy1"/>
    <dgm:cxn modelId="{051F080C-8C55-40F7-9F66-28D0A130A3EE}" type="presParOf" srcId="{34067C32-7A5B-4BDB-A035-524959501F01}" destId="{DA423C4B-9338-4958-A463-A4758E46527F}" srcOrd="0" destOrd="0" presId="urn:microsoft.com/office/officeart/2005/8/layout/hierarchy1"/>
    <dgm:cxn modelId="{2C638ACC-2216-49BD-A553-702BF454136F}" type="presParOf" srcId="{DA423C4B-9338-4958-A463-A4758E46527F}" destId="{CC476D7F-F1EE-4B9F-9987-EABF8483CFDD}" srcOrd="0" destOrd="0" presId="urn:microsoft.com/office/officeart/2005/8/layout/hierarchy1"/>
    <dgm:cxn modelId="{3862C508-2B00-4AAD-936E-ACAFDAC49763}" type="presParOf" srcId="{DA423C4B-9338-4958-A463-A4758E46527F}" destId="{7C95BA0E-47C0-4FEE-84A3-B1393A812EF4}" srcOrd="1" destOrd="0" presId="urn:microsoft.com/office/officeart/2005/8/layout/hierarchy1"/>
    <dgm:cxn modelId="{EB3562F1-127C-4BD4-9BDC-48CC286F4923}" type="presParOf" srcId="{34067C32-7A5B-4BDB-A035-524959501F01}" destId="{98530CAE-FEA8-4CC8-9E39-C08E3B5037D7}" srcOrd="1" destOrd="0" presId="urn:microsoft.com/office/officeart/2005/8/layout/hierarchy1"/>
    <dgm:cxn modelId="{599EC690-4039-4EC5-83EE-28AD6775648D}" type="presParOf" srcId="{DAA77D2C-7164-48AE-A599-D3BAA4BD5095}" destId="{9B6FBB51-A9AF-4E2E-B82A-831B494CE7CD}" srcOrd="4" destOrd="0" presId="urn:microsoft.com/office/officeart/2005/8/layout/hierarchy1"/>
    <dgm:cxn modelId="{2388B805-EDF8-453C-BDD6-B81D50675879}" type="presParOf" srcId="{DAA77D2C-7164-48AE-A599-D3BAA4BD5095}" destId="{D899A42C-1BC3-4C31-A23B-FAB9646BC58A}" srcOrd="5" destOrd="0" presId="urn:microsoft.com/office/officeart/2005/8/layout/hierarchy1"/>
    <dgm:cxn modelId="{96693DE8-D296-40A3-ADC8-2E48714FC7D4}" type="presParOf" srcId="{D899A42C-1BC3-4C31-A23B-FAB9646BC58A}" destId="{4670979F-DA60-4E28-8A48-9686A44129AA}" srcOrd="0" destOrd="0" presId="urn:microsoft.com/office/officeart/2005/8/layout/hierarchy1"/>
    <dgm:cxn modelId="{1306F347-C008-40F7-83AB-127A4C680894}" type="presParOf" srcId="{4670979F-DA60-4E28-8A48-9686A44129AA}" destId="{5441009F-443D-4D1F-B483-397F03A4ECED}" srcOrd="0" destOrd="0" presId="urn:microsoft.com/office/officeart/2005/8/layout/hierarchy1"/>
    <dgm:cxn modelId="{EEE43ADB-5500-4220-965B-77B17AC420AD}" type="presParOf" srcId="{4670979F-DA60-4E28-8A48-9686A44129AA}" destId="{FD579B82-3231-4C30-9F2F-CD42F9A89338}" srcOrd="1" destOrd="0" presId="urn:microsoft.com/office/officeart/2005/8/layout/hierarchy1"/>
    <dgm:cxn modelId="{74F73B94-F3F0-4B07-B2EB-015B11B480B8}" type="presParOf" srcId="{D899A42C-1BC3-4C31-A23B-FAB9646BC58A}" destId="{54743C68-DEEE-44F0-A2C7-27161AEA7AF3}" srcOrd="1" destOrd="0" presId="urn:microsoft.com/office/officeart/2005/8/layout/hierarchy1"/>
    <dgm:cxn modelId="{29353DDC-D01A-44B7-B648-8D0BF7BE1BEC}" type="presParOf" srcId="{DAA77D2C-7164-48AE-A599-D3BAA4BD5095}" destId="{3B0869CA-3BF8-49A1-9A99-2D547603E97F}" srcOrd="6" destOrd="0" presId="urn:microsoft.com/office/officeart/2005/8/layout/hierarchy1"/>
    <dgm:cxn modelId="{742F2D09-D1D4-41F3-AFF8-BA105D7B7175}" type="presParOf" srcId="{DAA77D2C-7164-48AE-A599-D3BAA4BD5095}" destId="{D3FCA8C3-BC2E-4865-8121-ACBE2F0860C1}" srcOrd="7" destOrd="0" presId="urn:microsoft.com/office/officeart/2005/8/layout/hierarchy1"/>
    <dgm:cxn modelId="{2C3D08F3-BA28-47F3-85C9-05403911D4A7}" type="presParOf" srcId="{D3FCA8C3-BC2E-4865-8121-ACBE2F0860C1}" destId="{3668E68B-1B71-45C4-8105-318884AA80FE}" srcOrd="0" destOrd="0" presId="urn:microsoft.com/office/officeart/2005/8/layout/hierarchy1"/>
    <dgm:cxn modelId="{966E9D4C-72C9-426E-AF0B-0B68457B336A}" type="presParOf" srcId="{3668E68B-1B71-45C4-8105-318884AA80FE}" destId="{BA7C813E-8F31-40A8-AE12-1AB8CC37C59D}" srcOrd="0" destOrd="0" presId="urn:microsoft.com/office/officeart/2005/8/layout/hierarchy1"/>
    <dgm:cxn modelId="{0EEB72F1-051B-443F-BE16-8E9D6AB45119}" type="presParOf" srcId="{3668E68B-1B71-45C4-8105-318884AA80FE}" destId="{A8F96D23-1F8B-4C16-8013-C72AF630AE0E}" srcOrd="1" destOrd="0" presId="urn:microsoft.com/office/officeart/2005/8/layout/hierarchy1"/>
    <dgm:cxn modelId="{B895000C-8BC7-4F9D-B16A-D4152AA26364}" type="presParOf" srcId="{D3FCA8C3-BC2E-4865-8121-ACBE2F0860C1}" destId="{29677266-8E71-4F14-842D-EF74B70EC8CB}" srcOrd="1" destOrd="0" presId="urn:microsoft.com/office/officeart/2005/8/layout/hierarchy1"/>
    <dgm:cxn modelId="{476D85B5-D065-4952-8B4B-34F563C6CD78}" type="presParOf" srcId="{DAA77D2C-7164-48AE-A599-D3BAA4BD5095}" destId="{789D2367-E06E-4BEE-A9E9-2367454BA3B0}" srcOrd="8" destOrd="0" presId="urn:microsoft.com/office/officeart/2005/8/layout/hierarchy1"/>
    <dgm:cxn modelId="{42C03492-D3C7-468D-8599-F27A66032FDA}" type="presParOf" srcId="{DAA77D2C-7164-48AE-A599-D3BAA4BD5095}" destId="{69834F3C-49AB-493B-A89B-9AB0835592F2}" srcOrd="9" destOrd="0" presId="urn:microsoft.com/office/officeart/2005/8/layout/hierarchy1"/>
    <dgm:cxn modelId="{B0FFD391-CCA3-4CDF-9969-95D258DC6657}" type="presParOf" srcId="{69834F3C-49AB-493B-A89B-9AB0835592F2}" destId="{B985C64A-27DC-4D6E-BCC3-FF74917F44C8}" srcOrd="0" destOrd="0" presId="urn:microsoft.com/office/officeart/2005/8/layout/hierarchy1"/>
    <dgm:cxn modelId="{60A901F2-9872-41C1-9C63-F1D353445262}" type="presParOf" srcId="{B985C64A-27DC-4D6E-BCC3-FF74917F44C8}" destId="{5D3B2A70-54DF-4EC1-B9C1-6725568371C1}" srcOrd="0" destOrd="0" presId="urn:microsoft.com/office/officeart/2005/8/layout/hierarchy1"/>
    <dgm:cxn modelId="{9EE4DE1F-C8AD-4833-B204-7C6A05DAC08C}" type="presParOf" srcId="{B985C64A-27DC-4D6E-BCC3-FF74917F44C8}" destId="{1579F45F-082C-4EBD-B8CB-8B6802CE9640}" srcOrd="1" destOrd="0" presId="urn:microsoft.com/office/officeart/2005/8/layout/hierarchy1"/>
    <dgm:cxn modelId="{872406DE-51A9-476A-B27B-64AED0A71882}" type="presParOf" srcId="{69834F3C-49AB-493B-A89B-9AB0835592F2}" destId="{BC34A04B-CD05-4946-A4F3-B0492D56EA29}" srcOrd="1" destOrd="0" presId="urn:microsoft.com/office/officeart/2005/8/layout/hierarchy1"/>
    <dgm:cxn modelId="{E2D4C5D4-BA85-4F86-84AC-A05DDD39C039}" type="presParOf" srcId="{DAA77D2C-7164-48AE-A599-D3BAA4BD5095}" destId="{A8E5CAE3-18FA-4A25-9546-96A51ECA5E8E}" srcOrd="10" destOrd="0" presId="urn:microsoft.com/office/officeart/2005/8/layout/hierarchy1"/>
    <dgm:cxn modelId="{923A117E-8F2B-441D-A88B-E545AAC838B7}" type="presParOf" srcId="{DAA77D2C-7164-48AE-A599-D3BAA4BD5095}" destId="{59D4E177-DBD8-48E5-B4ED-378925A26E05}" srcOrd="11" destOrd="0" presId="urn:microsoft.com/office/officeart/2005/8/layout/hierarchy1"/>
    <dgm:cxn modelId="{853B0654-6D2E-494C-946C-24B3A8AEEC24}" type="presParOf" srcId="{59D4E177-DBD8-48E5-B4ED-378925A26E05}" destId="{AC255A91-8FCB-4E4E-866A-DDCB95657C05}" srcOrd="0" destOrd="0" presId="urn:microsoft.com/office/officeart/2005/8/layout/hierarchy1"/>
    <dgm:cxn modelId="{4F25E3E8-FA32-41C7-95F6-BBA2A32410AF}" type="presParOf" srcId="{AC255A91-8FCB-4E4E-866A-DDCB95657C05}" destId="{F22430BC-A425-405B-A3D2-12390A4168C3}" srcOrd="0" destOrd="0" presId="urn:microsoft.com/office/officeart/2005/8/layout/hierarchy1"/>
    <dgm:cxn modelId="{1255279D-21C5-4D74-906F-80121CCFFACD}" type="presParOf" srcId="{AC255A91-8FCB-4E4E-866A-DDCB95657C05}" destId="{F115963D-9837-4A12-BFE8-AAC7ABEF0CCB}" srcOrd="1" destOrd="0" presId="urn:microsoft.com/office/officeart/2005/8/layout/hierarchy1"/>
    <dgm:cxn modelId="{5761664A-1484-4666-9F42-72ADCF05705D}" type="presParOf" srcId="{59D4E177-DBD8-48E5-B4ED-378925A26E05}" destId="{99B944FA-A636-4FC5-9262-DADCD43083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E9837-BE00-463F-B22F-7267D0F0A061}">
      <dsp:nvSpPr>
        <dsp:cNvPr id="0" name=""/>
        <dsp:cNvSpPr/>
      </dsp:nvSpPr>
      <dsp:spPr>
        <a:xfrm>
          <a:off x="822558" y="0"/>
          <a:ext cx="9322335" cy="509865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5A6C9-2E8F-47BE-A83F-0197742449A1}">
      <dsp:nvSpPr>
        <dsp:cNvPr id="0" name=""/>
        <dsp:cNvSpPr/>
      </dsp:nvSpPr>
      <dsp:spPr>
        <a:xfrm>
          <a:off x="301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Corporate Responsibility started in the 1950s</a:t>
          </a:r>
        </a:p>
      </dsp:txBody>
      <dsp:txXfrm>
        <a:off x="88627" y="1615211"/>
        <a:ext cx="1582598" cy="1868231"/>
      </dsp:txXfrm>
    </dsp:sp>
    <dsp:sp modelId="{8DC2E8B4-A94F-4026-8F67-815AB7C6BD91}">
      <dsp:nvSpPr>
        <dsp:cNvPr id="0" name=""/>
        <dsp:cNvSpPr/>
      </dsp:nvSpPr>
      <dsp:spPr>
        <a:xfrm>
          <a:off x="184453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1987 </a:t>
          </a:r>
          <a:r>
            <a:rPr lang="en-US" sz="1800" b="0" i="0" kern="1200" dirty="0"/>
            <a:t>World Commission on Environment and Development Report</a:t>
          </a:r>
          <a:endParaRPr lang="en-US" sz="1800" kern="1200" dirty="0"/>
        </a:p>
      </dsp:txBody>
      <dsp:txXfrm>
        <a:off x="1930147" y="1615211"/>
        <a:ext cx="1582598" cy="1868231"/>
      </dsp:txXfrm>
    </dsp:sp>
    <dsp:sp modelId="{244CADA9-B987-41ED-8A40-D8B9408D6BD6}">
      <dsp:nvSpPr>
        <dsp:cNvPr id="0" name=""/>
        <dsp:cNvSpPr/>
      </dsp:nvSpPr>
      <dsp:spPr>
        <a:xfrm>
          <a:off x="368605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2006 Principles for Responsible Investment</a:t>
          </a:r>
        </a:p>
      </dsp:txBody>
      <dsp:txXfrm>
        <a:off x="3771667" y="1615211"/>
        <a:ext cx="1582598" cy="1868231"/>
      </dsp:txXfrm>
    </dsp:sp>
    <dsp:sp modelId="{D7EB8261-EE46-46A9-B9F4-CAC8D3487C34}">
      <dsp:nvSpPr>
        <dsp:cNvPr id="0" name=""/>
        <dsp:cNvSpPr/>
      </dsp:nvSpPr>
      <dsp:spPr>
        <a:xfrm>
          <a:off x="552757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2011 Jean Rogers founded the </a:t>
          </a:r>
          <a:r>
            <a:rPr lang="en-US" sz="1800" b="0" i="0" kern="1200" dirty="0">
              <a:solidFill>
                <a:srgbClr val="ECEEF7"/>
              </a:solidFill>
              <a:latin typeface="Calibri" panose="020F0502020204030204"/>
              <a:ea typeface="+mn-ea"/>
              <a:cs typeface="+mn-cs"/>
            </a:rPr>
            <a:t>Sustainability Accounting Standards Board (SASB</a:t>
          </a:r>
          <a:r>
            <a:rPr lang="en-US" sz="1800" b="1" i="0" kern="1200" dirty="0"/>
            <a:t>)</a:t>
          </a:r>
          <a:r>
            <a:rPr lang="en-US" sz="1800" b="0" i="0" kern="1200" dirty="0"/>
            <a:t> </a:t>
          </a:r>
          <a:endParaRPr lang="en-US" sz="1800" kern="1200" dirty="0"/>
        </a:p>
      </dsp:txBody>
      <dsp:txXfrm>
        <a:off x="5613187" y="1615211"/>
        <a:ext cx="1582598" cy="1868231"/>
      </dsp:txXfrm>
    </dsp:sp>
    <dsp:sp modelId="{BE9C61E0-48C8-4CE1-85BE-60C55A4253DE}">
      <dsp:nvSpPr>
        <dsp:cNvPr id="0" name=""/>
        <dsp:cNvSpPr/>
      </dsp:nvSpPr>
      <dsp:spPr>
        <a:xfrm>
          <a:off x="736909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2015-2017 UN Sustainability Goals,</a:t>
          </a:r>
          <a:r>
            <a:rPr lang="en-US" sz="1600" b="0" i="0" kern="1200" dirty="0"/>
            <a:t> Global Reporting Initiative (GRI), and The Compact for Responsive and Responsible Leadership</a:t>
          </a:r>
          <a:endParaRPr lang="en-US" sz="1600" b="0" kern="1200" dirty="0"/>
        </a:p>
      </dsp:txBody>
      <dsp:txXfrm>
        <a:off x="7454707" y="1615211"/>
        <a:ext cx="1582598" cy="1868231"/>
      </dsp:txXfrm>
    </dsp:sp>
    <dsp:sp modelId="{9A6AF126-5DF0-4746-93F0-0DB61ADBE3A5}">
      <dsp:nvSpPr>
        <dsp:cNvPr id="0" name=""/>
        <dsp:cNvSpPr/>
      </dsp:nvSpPr>
      <dsp:spPr>
        <a:xfrm>
          <a:off x="921061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Current Status</a:t>
          </a:r>
        </a:p>
      </dsp:txBody>
      <dsp:txXfrm>
        <a:off x="9296227" y="1615211"/>
        <a:ext cx="1582598" cy="1868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CAE3-18FA-4A25-9546-96A51ECA5E8E}">
      <dsp:nvSpPr>
        <dsp:cNvPr id="0" name=""/>
        <dsp:cNvSpPr/>
      </dsp:nvSpPr>
      <dsp:spPr>
        <a:xfrm>
          <a:off x="4196479" y="2440886"/>
          <a:ext cx="3568876" cy="34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62"/>
              </a:lnTo>
              <a:lnTo>
                <a:pt x="3568876" y="233862"/>
              </a:lnTo>
              <a:lnTo>
                <a:pt x="3568876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D2367-E06E-4BEE-A9E9-2367454BA3B0}">
      <dsp:nvSpPr>
        <dsp:cNvPr id="0" name=""/>
        <dsp:cNvSpPr/>
      </dsp:nvSpPr>
      <dsp:spPr>
        <a:xfrm>
          <a:off x="4196479" y="2440886"/>
          <a:ext cx="2163273" cy="34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62"/>
              </a:lnTo>
              <a:lnTo>
                <a:pt x="2163273" y="233862"/>
              </a:lnTo>
              <a:lnTo>
                <a:pt x="2163273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869CA-3BF8-49A1-9A99-2D547603E97F}">
      <dsp:nvSpPr>
        <dsp:cNvPr id="0" name=""/>
        <dsp:cNvSpPr/>
      </dsp:nvSpPr>
      <dsp:spPr>
        <a:xfrm>
          <a:off x="4196479" y="2440886"/>
          <a:ext cx="721091" cy="34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62"/>
              </a:lnTo>
              <a:lnTo>
                <a:pt x="721091" y="233862"/>
              </a:lnTo>
              <a:lnTo>
                <a:pt x="721091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FBB51-A9AF-4E2E-B82A-831B494CE7CD}">
      <dsp:nvSpPr>
        <dsp:cNvPr id="0" name=""/>
        <dsp:cNvSpPr/>
      </dsp:nvSpPr>
      <dsp:spPr>
        <a:xfrm>
          <a:off x="3475388" y="2440886"/>
          <a:ext cx="721091" cy="343173"/>
        </a:xfrm>
        <a:custGeom>
          <a:avLst/>
          <a:gdLst/>
          <a:ahLst/>
          <a:cxnLst/>
          <a:rect l="0" t="0" r="0" b="0"/>
          <a:pathLst>
            <a:path>
              <a:moveTo>
                <a:pt x="721091" y="0"/>
              </a:moveTo>
              <a:lnTo>
                <a:pt x="721091" y="233862"/>
              </a:lnTo>
              <a:lnTo>
                <a:pt x="0" y="233862"/>
              </a:lnTo>
              <a:lnTo>
                <a:pt x="0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4ED0D-A752-4592-A4E3-61B912801B86}">
      <dsp:nvSpPr>
        <dsp:cNvPr id="0" name=""/>
        <dsp:cNvSpPr/>
      </dsp:nvSpPr>
      <dsp:spPr>
        <a:xfrm>
          <a:off x="2033206" y="2440886"/>
          <a:ext cx="2163273" cy="343173"/>
        </a:xfrm>
        <a:custGeom>
          <a:avLst/>
          <a:gdLst/>
          <a:ahLst/>
          <a:cxnLst/>
          <a:rect l="0" t="0" r="0" b="0"/>
          <a:pathLst>
            <a:path>
              <a:moveTo>
                <a:pt x="2163273" y="0"/>
              </a:moveTo>
              <a:lnTo>
                <a:pt x="2163273" y="233862"/>
              </a:lnTo>
              <a:lnTo>
                <a:pt x="0" y="233862"/>
              </a:lnTo>
              <a:lnTo>
                <a:pt x="0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E8D05-50C0-436E-AFDC-84FCCC1733DD}">
      <dsp:nvSpPr>
        <dsp:cNvPr id="0" name=""/>
        <dsp:cNvSpPr/>
      </dsp:nvSpPr>
      <dsp:spPr>
        <a:xfrm>
          <a:off x="591024" y="2440886"/>
          <a:ext cx="3605455" cy="343173"/>
        </a:xfrm>
        <a:custGeom>
          <a:avLst/>
          <a:gdLst/>
          <a:ahLst/>
          <a:cxnLst/>
          <a:rect l="0" t="0" r="0" b="0"/>
          <a:pathLst>
            <a:path>
              <a:moveTo>
                <a:pt x="3605455" y="0"/>
              </a:moveTo>
              <a:lnTo>
                <a:pt x="3605455" y="233862"/>
              </a:lnTo>
              <a:lnTo>
                <a:pt x="0" y="233862"/>
              </a:lnTo>
              <a:lnTo>
                <a:pt x="0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4208D-C915-459E-AB84-70A5E46EBCDF}">
      <dsp:nvSpPr>
        <dsp:cNvPr id="0" name=""/>
        <dsp:cNvSpPr/>
      </dsp:nvSpPr>
      <dsp:spPr>
        <a:xfrm>
          <a:off x="3606495" y="1691606"/>
          <a:ext cx="1179967" cy="749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D8E30-F627-4CF5-AA20-C05BE3E9EF54}">
      <dsp:nvSpPr>
        <dsp:cNvPr id="0" name=""/>
        <dsp:cNvSpPr/>
      </dsp:nvSpPr>
      <dsp:spPr>
        <a:xfrm>
          <a:off x="3737603" y="1816159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/>
            </a:rPr>
            <a:t>ESG Lead</a:t>
          </a:r>
          <a:endParaRPr lang="en-US" sz="2400" kern="1200" dirty="0"/>
        </a:p>
      </dsp:txBody>
      <dsp:txXfrm>
        <a:off x="3759549" y="1838105"/>
        <a:ext cx="1136075" cy="705387"/>
      </dsp:txXfrm>
    </dsp:sp>
    <dsp:sp modelId="{A4C2BF63-E1E5-4698-A633-BC1F8D94237E}">
      <dsp:nvSpPr>
        <dsp:cNvPr id="0" name=""/>
        <dsp:cNvSpPr/>
      </dsp:nvSpPr>
      <dsp:spPr>
        <a:xfrm>
          <a:off x="1040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AA3EC-2061-4FF4-AD5D-1D397547065E}">
      <dsp:nvSpPr>
        <dsp:cNvPr id="0" name=""/>
        <dsp:cNvSpPr/>
      </dsp:nvSpPr>
      <dsp:spPr>
        <a:xfrm>
          <a:off x="132147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/>
            </a:rPr>
            <a:t>EHS</a:t>
          </a:r>
          <a:endParaRPr lang="en-US" sz="2400" kern="1200" dirty="0"/>
        </a:p>
      </dsp:txBody>
      <dsp:txXfrm>
        <a:off x="154093" y="2930557"/>
        <a:ext cx="1136075" cy="705387"/>
      </dsp:txXfrm>
    </dsp:sp>
    <dsp:sp modelId="{CC476D7F-F1EE-4B9F-9987-EABF8483CFDD}">
      <dsp:nvSpPr>
        <dsp:cNvPr id="0" name=""/>
        <dsp:cNvSpPr/>
      </dsp:nvSpPr>
      <dsp:spPr>
        <a:xfrm>
          <a:off x="1443222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5BA0E-47C0-4FEE-84A3-B1393A812EF4}">
      <dsp:nvSpPr>
        <dsp:cNvPr id="0" name=""/>
        <dsp:cNvSpPr/>
      </dsp:nvSpPr>
      <dsp:spPr>
        <a:xfrm>
          <a:off x="1574330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/>
            </a:rPr>
            <a:t>HR</a:t>
          </a:r>
        </a:p>
      </dsp:txBody>
      <dsp:txXfrm>
        <a:off x="1596276" y="2930557"/>
        <a:ext cx="1136075" cy="705387"/>
      </dsp:txXfrm>
    </dsp:sp>
    <dsp:sp modelId="{5441009F-443D-4D1F-B483-397F03A4ECED}">
      <dsp:nvSpPr>
        <dsp:cNvPr id="0" name=""/>
        <dsp:cNvSpPr/>
      </dsp:nvSpPr>
      <dsp:spPr>
        <a:xfrm>
          <a:off x="2885404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79B82-3231-4C30-9F2F-CD42F9A89338}">
      <dsp:nvSpPr>
        <dsp:cNvPr id="0" name=""/>
        <dsp:cNvSpPr/>
      </dsp:nvSpPr>
      <dsp:spPr>
        <a:xfrm>
          <a:off x="3016512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/>
            </a:rPr>
            <a:t>Purchasing</a:t>
          </a:r>
          <a:endParaRPr lang="en-US" sz="2400" kern="1200" dirty="0"/>
        </a:p>
      </dsp:txBody>
      <dsp:txXfrm>
        <a:off x="3038458" y="2930557"/>
        <a:ext cx="1136075" cy="705387"/>
      </dsp:txXfrm>
    </dsp:sp>
    <dsp:sp modelId="{BA7C813E-8F31-40A8-AE12-1AB8CC37C59D}">
      <dsp:nvSpPr>
        <dsp:cNvPr id="0" name=""/>
        <dsp:cNvSpPr/>
      </dsp:nvSpPr>
      <dsp:spPr>
        <a:xfrm>
          <a:off x="4327586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96D23-1F8B-4C16-8013-C72AF630AE0E}">
      <dsp:nvSpPr>
        <dsp:cNvPr id="0" name=""/>
        <dsp:cNvSpPr/>
      </dsp:nvSpPr>
      <dsp:spPr>
        <a:xfrm>
          <a:off x="4458694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Finance</a:t>
          </a:r>
        </a:p>
      </dsp:txBody>
      <dsp:txXfrm>
        <a:off x="4480640" y="2930557"/>
        <a:ext cx="1136075" cy="705387"/>
      </dsp:txXfrm>
    </dsp:sp>
    <dsp:sp modelId="{5D3B2A70-54DF-4EC1-B9C1-6725568371C1}">
      <dsp:nvSpPr>
        <dsp:cNvPr id="0" name=""/>
        <dsp:cNvSpPr/>
      </dsp:nvSpPr>
      <dsp:spPr>
        <a:xfrm>
          <a:off x="5769768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9F45F-082C-4EBD-B8CB-8B6802CE9640}">
      <dsp:nvSpPr>
        <dsp:cNvPr id="0" name=""/>
        <dsp:cNvSpPr/>
      </dsp:nvSpPr>
      <dsp:spPr>
        <a:xfrm>
          <a:off x="5900876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</a:t>
          </a:r>
        </a:p>
      </dsp:txBody>
      <dsp:txXfrm>
        <a:off x="5922822" y="2930557"/>
        <a:ext cx="1136075" cy="705387"/>
      </dsp:txXfrm>
    </dsp:sp>
    <dsp:sp modelId="{F22430BC-A425-405B-A3D2-12390A4168C3}">
      <dsp:nvSpPr>
        <dsp:cNvPr id="0" name=""/>
        <dsp:cNvSpPr/>
      </dsp:nvSpPr>
      <dsp:spPr>
        <a:xfrm>
          <a:off x="7175371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5963D-9837-4A12-BFE8-AAC7ABEF0CCB}">
      <dsp:nvSpPr>
        <dsp:cNvPr id="0" name=""/>
        <dsp:cNvSpPr/>
      </dsp:nvSpPr>
      <dsp:spPr>
        <a:xfrm>
          <a:off x="7306479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External Advisors/ Consultants</a:t>
          </a:r>
        </a:p>
      </dsp:txBody>
      <dsp:txXfrm>
        <a:off x="7328425" y="2930557"/>
        <a:ext cx="1136075" cy="70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BB31-9BE8-44A6-B89E-DA03F7C4E50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C4EC-0C58-4FC1-8D97-ECD3E91B9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2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ego.com/book/2857766/social-responsibilities-of-the-businessman-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npdes/authorization-status-epas-construction-and-industrial-stormwater-program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C9DAC-8717-4D1D-A48C-6BD6FEF39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B464D"/>
                </a:solidFill>
                <a:effectLst/>
                <a:latin typeface="Inter"/>
              </a:rPr>
              <a:t>Howard Bowen’s book </a:t>
            </a:r>
            <a:r>
              <a:rPr lang="en-US" sz="3600" b="1" i="0" u="none" strike="noStrike" dirty="0">
                <a:solidFill>
                  <a:srgbClr val="1F1F1F"/>
                </a:solidFill>
                <a:effectLst/>
                <a:latin typeface="Inter"/>
                <a:hlinkClick r:id="rId3"/>
              </a:rPr>
              <a:t>“Social Responsibilities of the Businessman</a:t>
            </a:r>
            <a:r>
              <a:rPr lang="en-US" sz="3600" b="1" i="0" u="none" strike="noStrike" dirty="0">
                <a:solidFill>
                  <a:srgbClr val="1F1F1F"/>
                </a:solidFill>
                <a:effectLst/>
                <a:latin typeface="Inter"/>
              </a:rPr>
              <a:t>. </a:t>
            </a:r>
            <a:r>
              <a:rPr lang="en-US" sz="2200" dirty="0"/>
              <a:t>EPA has stated “Stormwater is the only growing source of water pollution in many watersheds across the country Environmental Issue that continues to grow”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454545"/>
                </a:solidFill>
                <a:effectLst/>
                <a:latin typeface="Frutiger Neue"/>
              </a:rPr>
              <a:t>It developed guiding principles for sustainable development as it is generally understood </a:t>
            </a:r>
            <a:r>
              <a:rPr lang="en-US" sz="3600" b="0" i="0" dirty="0" err="1">
                <a:solidFill>
                  <a:srgbClr val="454545"/>
                </a:solidFill>
                <a:effectLst/>
                <a:latin typeface="Frutiger Neue"/>
              </a:rPr>
              <a:t>today</a:t>
            </a:r>
            <a:r>
              <a:rPr lang="en-US" sz="2200" dirty="0" err="1"/>
              <a:t>CWA</a:t>
            </a:r>
            <a:r>
              <a:rPr lang="en-US" sz="2200" dirty="0"/>
              <a:t> Amendment of 1987 set forth a phased approach to regulating urban stormwater runoff through National Pollution Discharge Elimination System (NPDES) permits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Phase I MS4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Phase I Permitting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1999 – Phase II regulations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requires controls on stormwater discharges from a broader sector of municipalities, industries and construction sites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3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post link if going to it during webinar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/>
              </a:rPr>
              <a:t>https://www.epa.gov/npdes/authorization-status-epas-construction-and-industrial-stormwater-programs</a:t>
            </a:r>
            <a:r>
              <a:rPr lang="en-US" sz="1200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6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Construction sites</a:t>
            </a:r>
          </a:p>
          <a:p>
            <a:r>
              <a:rPr lang="en-US"/>
              <a:t>Manufacture/Industrial Facilities who’s Standard Industrial Classification (SIC) Code is one of the following: </a:t>
            </a:r>
          </a:p>
          <a:p>
            <a:pPr lvl="1"/>
            <a:r>
              <a:rPr lang="en-US"/>
              <a:t>24xx A: Timber Products </a:t>
            </a:r>
          </a:p>
          <a:p>
            <a:pPr lvl="1"/>
            <a:r>
              <a:rPr lang="en-US"/>
              <a:t>26xx B: Paper Products </a:t>
            </a:r>
          </a:p>
          <a:p>
            <a:pPr lvl="1"/>
            <a:r>
              <a:rPr lang="en-US"/>
              <a:t>28xx, 3952 C: Chemical Products </a:t>
            </a:r>
          </a:p>
          <a:p>
            <a:pPr lvl="1"/>
            <a:r>
              <a:rPr lang="en-US"/>
              <a:t>29xx D: Asphalt/Roofing 32xx </a:t>
            </a:r>
          </a:p>
          <a:p>
            <a:pPr lvl="1"/>
            <a:r>
              <a:rPr lang="en-US"/>
              <a:t>E: Glass, Clay, Cement 33xx </a:t>
            </a:r>
          </a:p>
          <a:p>
            <a:pPr lvl="1"/>
            <a:r>
              <a:rPr lang="en-US"/>
              <a:t>F: Primary Metals 10xx </a:t>
            </a:r>
          </a:p>
          <a:p>
            <a:pPr lvl="1"/>
            <a:r>
              <a:rPr lang="en-US"/>
              <a:t>G: Metal Mining 12xx </a:t>
            </a:r>
          </a:p>
          <a:p>
            <a:pPr lvl="1"/>
            <a:r>
              <a:rPr lang="en-US"/>
              <a:t>H: Coal Mines </a:t>
            </a:r>
          </a:p>
          <a:p>
            <a:pPr lvl="1"/>
            <a:r>
              <a:rPr lang="en-US"/>
              <a:t>13xx I: Oil and Gas </a:t>
            </a:r>
          </a:p>
          <a:p>
            <a:pPr lvl="1"/>
            <a:r>
              <a:rPr lang="en-US"/>
              <a:t>14xx J: Mineral Mining </a:t>
            </a:r>
          </a:p>
          <a:p>
            <a:pPr lvl="1"/>
            <a:r>
              <a:rPr lang="en-US"/>
              <a:t>HZ K: Hazardous Waste </a:t>
            </a:r>
          </a:p>
          <a:p>
            <a:pPr lvl="1"/>
            <a:r>
              <a:rPr lang="en-US"/>
              <a:t>LF L: Landfills </a:t>
            </a:r>
          </a:p>
          <a:p>
            <a:pPr lvl="1"/>
            <a:r>
              <a:rPr lang="en-US"/>
              <a:t>5015 M: Auto Salvage Yards </a:t>
            </a:r>
          </a:p>
          <a:p>
            <a:pPr lvl="1"/>
            <a:r>
              <a:rPr lang="en-US"/>
              <a:t>5093 N: Scrap Recycling </a:t>
            </a:r>
          </a:p>
          <a:p>
            <a:pPr lvl="1"/>
            <a:r>
              <a:rPr lang="en-US"/>
              <a:t>SE O: Steam Electric Facilities </a:t>
            </a:r>
          </a:p>
          <a:p>
            <a:pPr lvl="1"/>
            <a:r>
              <a:rPr lang="en-US"/>
              <a:t>40xx, 41xx, P: Land Transportation </a:t>
            </a:r>
          </a:p>
          <a:p>
            <a:pPr lvl="1"/>
            <a:r>
              <a:rPr lang="en-US"/>
              <a:t>42xx, 4311, 5171 </a:t>
            </a:r>
          </a:p>
          <a:p>
            <a:pPr lvl="1"/>
            <a:r>
              <a:rPr lang="en-US"/>
              <a:t>44xx Q: Water Transportation </a:t>
            </a:r>
          </a:p>
          <a:p>
            <a:pPr lvl="1"/>
            <a:r>
              <a:rPr lang="en-US"/>
              <a:t>37xx R: Ship/Boat Building, Repair </a:t>
            </a:r>
          </a:p>
          <a:p>
            <a:pPr lvl="1"/>
            <a:r>
              <a:rPr lang="en-US"/>
              <a:t>45xx S: Air Transportation </a:t>
            </a:r>
          </a:p>
          <a:p>
            <a:pPr lvl="1"/>
            <a:r>
              <a:rPr lang="en-US"/>
              <a:t>TW T: Treatment Works (WWTPs) </a:t>
            </a:r>
          </a:p>
          <a:p>
            <a:pPr lvl="1"/>
            <a:r>
              <a:rPr lang="en-US"/>
              <a:t>20xx, 21xx U: Food Products </a:t>
            </a:r>
          </a:p>
          <a:p>
            <a:pPr lvl="1"/>
            <a:r>
              <a:rPr lang="en-US"/>
              <a:t>22xx, 23xx, 31xx V: Textile Mills</a:t>
            </a:r>
          </a:p>
          <a:p>
            <a:pPr lvl="1"/>
            <a:r>
              <a:rPr lang="en-US"/>
              <a:t> 2434, 25xx W: Furniture and Fixtures </a:t>
            </a:r>
          </a:p>
          <a:p>
            <a:pPr lvl="1"/>
            <a:r>
              <a:rPr lang="en-US"/>
              <a:t>27xx X: Printing, Publishing</a:t>
            </a:r>
          </a:p>
          <a:p>
            <a:pPr lvl="1"/>
            <a:r>
              <a:rPr lang="en-US"/>
              <a:t>30xx, 39xx Y: Rubber, Misc. Plastics </a:t>
            </a:r>
          </a:p>
          <a:p>
            <a:pPr lvl="1"/>
            <a:r>
              <a:rPr lang="en-US"/>
              <a:t>3111 Z: Leather Tanning/ Finishing </a:t>
            </a:r>
          </a:p>
          <a:p>
            <a:pPr lvl="1"/>
            <a:r>
              <a:rPr lang="en-US"/>
              <a:t>34xx, 39xx AA: Fabricated Metal Products </a:t>
            </a:r>
          </a:p>
          <a:p>
            <a:pPr lvl="1"/>
            <a:r>
              <a:rPr lang="en-US"/>
              <a:t>35xx, 37xx AB: Transportation Equip. </a:t>
            </a:r>
          </a:p>
          <a:p>
            <a:pPr lvl="1"/>
            <a:r>
              <a:rPr lang="en-US"/>
              <a:t>357x, 38xx, 36xx AC: Electronic, photo goods</a:t>
            </a:r>
          </a:p>
          <a:p>
            <a:r>
              <a:rPr lang="en-US"/>
              <a:t>Sometimes both industrial and construction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Multi-Sector General Permit (MSGP)– Most Popular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Two types of General Permits – Construction and Industrial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Construction General Permit is separate from any local requirements.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Construction General Permit require for disturbances greater that 1 acre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May be less than 1 acre if the plan is ultimately part of a larger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Preset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Individual 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Just what it means - Site-specific 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If you cannot comply with the General 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Pertains to a single facility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Typical if you have a process water discharge not allowed by the General 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Will list specific monitoring and conditions for compliance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Will generally include requirements from the general permit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5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Individual Required – If the site cannot comply with all GP regulations</a:t>
            </a:r>
          </a:p>
          <a:p>
            <a:pPr lvl="1"/>
            <a:r>
              <a:rPr lang="en-US" altLang="en-US"/>
              <a:t>Lack of BMP’s</a:t>
            </a:r>
          </a:p>
          <a:p>
            <a:pPr lvl="1"/>
            <a:r>
              <a:rPr lang="en-US" altLang="en-US"/>
              <a:t>Off-site discharges above limitations</a:t>
            </a:r>
          </a:p>
          <a:p>
            <a:pPr lvl="1"/>
            <a:r>
              <a:rPr lang="en-US" altLang="en-US"/>
              <a:t>Discharges into a designated/restricted stream (High Quality or above a federal Tier [Tier 3])</a:t>
            </a:r>
          </a:p>
          <a:p>
            <a:pPr lvl="1"/>
            <a:r>
              <a:rPr lang="en-US" altLang="en-US"/>
              <a:t>A point source or sector specific discharge that is prohibited by regulation</a:t>
            </a:r>
          </a:p>
          <a:p>
            <a:pPr lvl="1"/>
            <a:r>
              <a:rPr lang="en-US" altLang="en-US"/>
              <a:t>Impact the surrounding environment (i.e. endangered species or critical habitat)</a:t>
            </a:r>
          </a:p>
          <a:p>
            <a:pPr lvl="1"/>
            <a:r>
              <a:rPr lang="en-US" altLang="en-US"/>
              <a:t>Non-Stormwater discharges intentionally introduced by the facility.</a:t>
            </a:r>
          </a:p>
          <a:p>
            <a:pPr lvl="1"/>
            <a:r>
              <a:rPr lang="en-US" altLang="en-US"/>
              <a:t>Possible site-specific numeric effluent limitations were established</a:t>
            </a:r>
            <a:r>
              <a:rPr lang="en-US" altLang="en-US" sz="240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Know your operation and know your permit requirements.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C9DAC-8717-4D1D-A48C-6BD6FEF39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5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91330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1CC2FF-8FAA-466E-B086-2E989B669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1748" y="5482802"/>
            <a:ext cx="1641839" cy="6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3250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91330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202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4217870" y="0"/>
            <a:ext cx="3599236" cy="6857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91330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E47B0-6D90-470E-AB9C-59E5649B0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149" y="6227659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1330"/>
                </a:solidFill>
              </a:defRPr>
            </a:lvl1pPr>
            <a:lvl2pPr>
              <a:defRPr>
                <a:solidFill>
                  <a:srgbClr val="091330"/>
                </a:solidFill>
              </a:defRPr>
            </a:lvl2pPr>
            <a:lvl3pPr>
              <a:defRPr>
                <a:solidFill>
                  <a:srgbClr val="091330"/>
                </a:solidFill>
              </a:defRPr>
            </a:lvl3pPr>
            <a:lvl4pPr>
              <a:defRPr>
                <a:solidFill>
                  <a:srgbClr val="091330"/>
                </a:solidFill>
              </a:defRPr>
            </a:lvl4pPr>
            <a:lvl5pPr>
              <a:defRPr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31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913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91330"/>
                </a:solidFill>
              </a:defRPr>
            </a:lvl1pPr>
            <a:lvl2pPr>
              <a:defRPr sz="1400">
                <a:solidFill>
                  <a:srgbClr val="091330"/>
                </a:solidFill>
              </a:defRPr>
            </a:lvl2pPr>
            <a:lvl3pPr>
              <a:defRPr sz="1100">
                <a:solidFill>
                  <a:srgbClr val="091330"/>
                </a:solidFill>
              </a:defRPr>
            </a:lvl3pPr>
            <a:lvl4pPr>
              <a:defRPr sz="1100">
                <a:solidFill>
                  <a:srgbClr val="091330"/>
                </a:solidFill>
              </a:defRPr>
            </a:lvl4pPr>
            <a:lvl5pPr>
              <a:defRPr sz="1100"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913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91330"/>
                </a:solidFill>
              </a:defRPr>
            </a:lvl1pPr>
            <a:lvl2pPr>
              <a:defRPr sz="1400">
                <a:solidFill>
                  <a:srgbClr val="091330"/>
                </a:solidFill>
              </a:defRPr>
            </a:lvl2pPr>
            <a:lvl3pPr>
              <a:defRPr sz="1100">
                <a:solidFill>
                  <a:srgbClr val="091330"/>
                </a:solidFill>
              </a:defRPr>
            </a:lvl3pPr>
            <a:lvl4pPr>
              <a:defRPr sz="1100">
                <a:solidFill>
                  <a:srgbClr val="091330"/>
                </a:solidFill>
              </a:defRPr>
            </a:lvl4pPr>
            <a:lvl5pPr>
              <a:defRPr sz="1100"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845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414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586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22277A-E818-4826-AAF2-657E0F49D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149" y="6227659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4217870" y="0"/>
            <a:ext cx="3599236" cy="6857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91330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347C8-ED01-4AFB-927A-0232FD0AF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5161" y="6224125"/>
            <a:ext cx="1641839" cy="6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75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5DB38A-AC3C-4FC8-9207-8737FDE10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149" y="6227659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6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05907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09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B4087-C3A4-46A2-8D56-ED3875DDF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149" y="6227659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1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3250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4E5B0B-F13F-4CBC-A03C-9F251DB1A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730" y="6210580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2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1330"/>
                </a:solidFill>
              </a:defRPr>
            </a:lvl1pPr>
            <a:lvl2pPr>
              <a:defRPr>
                <a:solidFill>
                  <a:srgbClr val="091330"/>
                </a:solidFill>
              </a:defRPr>
            </a:lvl2pPr>
            <a:lvl3pPr>
              <a:defRPr>
                <a:solidFill>
                  <a:srgbClr val="091330"/>
                </a:solidFill>
              </a:defRPr>
            </a:lvl3pPr>
            <a:lvl4pPr>
              <a:defRPr>
                <a:solidFill>
                  <a:srgbClr val="091330"/>
                </a:solidFill>
              </a:defRPr>
            </a:lvl4pPr>
            <a:lvl5pPr>
              <a:defRPr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913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91330"/>
                </a:solidFill>
              </a:defRPr>
            </a:lvl1pPr>
            <a:lvl2pPr>
              <a:defRPr sz="1400">
                <a:solidFill>
                  <a:srgbClr val="091330"/>
                </a:solidFill>
              </a:defRPr>
            </a:lvl2pPr>
            <a:lvl3pPr>
              <a:defRPr sz="1100">
                <a:solidFill>
                  <a:srgbClr val="091330"/>
                </a:solidFill>
              </a:defRPr>
            </a:lvl3pPr>
            <a:lvl4pPr>
              <a:defRPr sz="1100">
                <a:solidFill>
                  <a:srgbClr val="091330"/>
                </a:solidFill>
              </a:defRPr>
            </a:lvl4pPr>
            <a:lvl5pPr>
              <a:defRPr sz="1100"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913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91330"/>
                </a:solidFill>
              </a:defRPr>
            </a:lvl1pPr>
            <a:lvl2pPr>
              <a:defRPr sz="1400">
                <a:solidFill>
                  <a:srgbClr val="091330"/>
                </a:solidFill>
              </a:defRPr>
            </a:lvl2pPr>
            <a:lvl3pPr>
              <a:defRPr sz="1100">
                <a:solidFill>
                  <a:srgbClr val="091330"/>
                </a:solidFill>
              </a:defRPr>
            </a:lvl3pPr>
            <a:lvl4pPr>
              <a:defRPr sz="1100">
                <a:solidFill>
                  <a:srgbClr val="091330"/>
                </a:solidFill>
              </a:defRPr>
            </a:lvl4pPr>
            <a:lvl5pPr>
              <a:defRPr sz="1100"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2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3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722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EEA1B-58D5-4E58-B8E1-3F729BBA6A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15161" y="6224125"/>
            <a:ext cx="1641839" cy="6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75" r:id="rId3"/>
    <p:sldLayoutId id="2147483684" r:id="rId4"/>
    <p:sldLayoutId id="2147483678" r:id="rId5"/>
    <p:sldLayoutId id="2147483688" r:id="rId6"/>
    <p:sldLayoutId id="2147483679" r:id="rId7"/>
    <p:sldLayoutId id="2147483692" r:id="rId8"/>
    <p:sldLayoutId id="2147483691" r:id="rId9"/>
    <p:sldLayoutId id="2147483690" r:id="rId10"/>
    <p:sldLayoutId id="2147483689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rgbClr val="09133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9133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rgbClr val="091330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11/19/2024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82B01F-FDD0-49DE-9D22-E853A3384C3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81149" y="6227659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rgbClr val="09133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9133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rgbClr val="091330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witt@complianceplace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witt@complianceplace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complianceplac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Environmental, Social, Governance (ESG)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F6D6CF-8D73-6643-A348-53AAE29FD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6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52173-1379-9A25-5E1E-39131BB30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Variety and Variability on Life</a:t>
            </a:r>
          </a:p>
          <a:p>
            <a:r>
              <a:rPr lang="en-US" dirty="0"/>
              <a:t>Impact of operations on species</a:t>
            </a:r>
          </a:p>
          <a:p>
            <a:r>
              <a:rPr lang="en-US" dirty="0"/>
              <a:t>Loss poses a risk to the environment</a:t>
            </a:r>
          </a:p>
          <a:p>
            <a:r>
              <a:rPr lang="en-US" dirty="0"/>
              <a:t>Habitat Destruction</a:t>
            </a:r>
          </a:p>
          <a:p>
            <a:r>
              <a:rPr lang="en-US" dirty="0"/>
              <a:t>Invasive Species</a:t>
            </a:r>
          </a:p>
          <a:p>
            <a:r>
              <a:rPr lang="en-US" dirty="0"/>
              <a:t>Not straightforward</a:t>
            </a:r>
          </a:p>
          <a:p>
            <a:r>
              <a:rPr lang="en-US" dirty="0"/>
              <a:t>Outside resource and support will be needed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E0290-BA4D-CF03-88C9-5AD80F37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– Biodiversity	</a:t>
            </a:r>
          </a:p>
        </p:txBody>
      </p:sp>
      <p:pic>
        <p:nvPicPr>
          <p:cNvPr id="6146" name="Picture 2" descr="biodiversity crisis ...">
            <a:extLst>
              <a:ext uri="{FF2B5EF4-FFF2-40B4-BE49-F238E27FC236}">
                <a16:creationId xmlns:a16="http://schemas.microsoft.com/office/drawing/2014/main" id="{AF3C2A99-1C56-49B7-4BE3-712AA0F3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05" y="628951"/>
            <a:ext cx="2223435" cy="19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odiversity: The Essential Harmony Of Life On Earth">
            <a:extLst>
              <a:ext uri="{FF2B5EF4-FFF2-40B4-BE49-F238E27FC236}">
                <a16:creationId xmlns:a16="http://schemas.microsoft.com/office/drawing/2014/main" id="{6704024A-5C52-F943-7394-71463CA5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38" y="2479209"/>
            <a:ext cx="3749840" cy="37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C25CD0-9095-FC09-68C7-30D605C6A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838" y="605325"/>
            <a:ext cx="3773102" cy="21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1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cope 1, 2, and 3 Emissions ...">
            <a:extLst>
              <a:ext uri="{FF2B5EF4-FFF2-40B4-BE49-F238E27FC236}">
                <a16:creationId xmlns:a16="http://schemas.microsoft.com/office/drawing/2014/main" id="{18F5D46F-52E1-648A-687E-05B01994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938">
            <a:off x="6110136" y="4077850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U.S. Greenhouse Gas Emissions Inventory ...">
            <a:extLst>
              <a:ext uri="{FF2B5EF4-FFF2-40B4-BE49-F238E27FC236}">
                <a16:creationId xmlns:a16="http://schemas.microsoft.com/office/drawing/2014/main" id="{C7A24B43-D49D-42B8-A45F-39A6BBBA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613">
            <a:off x="7297198" y="2467786"/>
            <a:ext cx="3992733" cy="19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A9D659-BBFE-7173-7D29-AC049B2F2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Greenhouse Gas Emissions</a:t>
            </a:r>
          </a:p>
          <a:p>
            <a:pPr lvl="1"/>
            <a:r>
              <a:rPr lang="en-US" dirty="0"/>
              <a:t>Scope 1 – Direct – Combustion, Refrigerant Leaks, Process emissions</a:t>
            </a:r>
          </a:p>
          <a:p>
            <a:pPr lvl="1"/>
            <a:r>
              <a:rPr lang="en-US" dirty="0"/>
              <a:t>Scope 2 – Indirect – Energy Consumption </a:t>
            </a:r>
          </a:p>
          <a:p>
            <a:pPr lvl="1"/>
            <a:r>
              <a:rPr lang="en-US" dirty="0"/>
              <a:t>Scope 3 – Supply Chain Upstream and Downstream</a:t>
            </a:r>
          </a:p>
          <a:p>
            <a:pPr lvl="2"/>
            <a:r>
              <a:rPr lang="en-US" dirty="0"/>
              <a:t>15 Categories </a:t>
            </a:r>
          </a:p>
          <a:p>
            <a:pPr lvl="1"/>
            <a:endParaRPr lang="en-US" dirty="0"/>
          </a:p>
          <a:p>
            <a:r>
              <a:rPr lang="en-US" dirty="0"/>
              <a:t>Other air emissions and reduction efforts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ACC059-B0C4-6C15-C017-333693D2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Carbon Foot Print and more</a:t>
            </a:r>
          </a:p>
        </p:txBody>
      </p:sp>
      <p:pic>
        <p:nvPicPr>
          <p:cNvPr id="7174" name="Picture 6" descr="Scope of GHG Emissions - Synergy Files">
            <a:extLst>
              <a:ext uri="{FF2B5EF4-FFF2-40B4-BE49-F238E27FC236}">
                <a16:creationId xmlns:a16="http://schemas.microsoft.com/office/drawing/2014/main" id="{AECE9B61-44AD-DA29-F7FF-BC175394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07" y="3974955"/>
            <a:ext cx="3165972" cy="17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9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3B73CC-6607-D1B7-26E1-02B1C96D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  <a:p>
            <a:r>
              <a:rPr lang="en-US" dirty="0"/>
              <a:t>Reuse </a:t>
            </a:r>
          </a:p>
          <a:p>
            <a:r>
              <a:rPr lang="en-US" dirty="0"/>
              <a:t>Recycling</a:t>
            </a:r>
          </a:p>
          <a:p>
            <a:r>
              <a:rPr lang="en-US" dirty="0"/>
              <a:t>Recovery</a:t>
            </a:r>
          </a:p>
          <a:p>
            <a:r>
              <a:rPr lang="en-US" dirty="0"/>
              <a:t>Employee Training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ADA836-C113-0876-A87C-B9BF1BCC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2529882" cy="946378"/>
          </a:xfrm>
        </p:spPr>
        <p:txBody>
          <a:bodyPr/>
          <a:lstStyle/>
          <a:p>
            <a:r>
              <a:rPr lang="en-US" dirty="0"/>
              <a:t>Waste Management</a:t>
            </a:r>
          </a:p>
        </p:txBody>
      </p:sp>
      <p:pic>
        <p:nvPicPr>
          <p:cNvPr id="8194" name="Picture 2" descr="A Guide of Municipal Solid Waste ...">
            <a:extLst>
              <a:ext uri="{FF2B5EF4-FFF2-40B4-BE49-F238E27FC236}">
                <a16:creationId xmlns:a16="http://schemas.microsoft.com/office/drawing/2014/main" id="{CCBCD654-7824-3467-1990-9C68379D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55" y="627167"/>
            <a:ext cx="3718259" cy="27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3 Ways Technology Optimizes Hazardous ...">
            <a:extLst>
              <a:ext uri="{FF2B5EF4-FFF2-40B4-BE49-F238E27FC236}">
                <a16:creationId xmlns:a16="http://schemas.microsoft.com/office/drawing/2014/main" id="{86E3DA36-F7A2-CC69-9F92-BFE196D14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10" y="3791581"/>
            <a:ext cx="4878504" cy="243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7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18F7FB-2D06-CA8D-9EFF-A8F6A41B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Consumption</a:t>
            </a:r>
          </a:p>
          <a:p>
            <a:r>
              <a:rPr lang="en-US" dirty="0"/>
              <a:t>Recycling</a:t>
            </a:r>
          </a:p>
          <a:p>
            <a:r>
              <a:rPr lang="en-US" dirty="0"/>
              <a:t>Discharge Volume</a:t>
            </a:r>
          </a:p>
          <a:p>
            <a:r>
              <a:rPr lang="en-US" dirty="0"/>
              <a:t>Contamination</a:t>
            </a:r>
          </a:p>
          <a:p>
            <a:r>
              <a:rPr lang="en-US" dirty="0"/>
              <a:t>Stormwater No Exposure</a:t>
            </a:r>
          </a:p>
          <a:p>
            <a:r>
              <a:rPr lang="en-US" dirty="0"/>
              <a:t>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1407FA-9A4B-326A-777D-1AF5ED3E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</a:t>
            </a:r>
          </a:p>
        </p:txBody>
      </p:sp>
      <p:pic>
        <p:nvPicPr>
          <p:cNvPr id="9218" name="Picture 2" descr="Sustainable Water Management ...">
            <a:extLst>
              <a:ext uri="{FF2B5EF4-FFF2-40B4-BE49-F238E27FC236}">
                <a16:creationId xmlns:a16="http://schemas.microsoft.com/office/drawing/2014/main" id="{13D2DC71-28BD-4AB2-EFAF-4078924D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8" y="643727"/>
            <a:ext cx="3663118" cy="20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ydroscan | water management residential">
            <a:extLst>
              <a:ext uri="{FF2B5EF4-FFF2-40B4-BE49-F238E27FC236}">
                <a16:creationId xmlns:a16="http://schemas.microsoft.com/office/drawing/2014/main" id="{B06FEE98-B497-4A0E-AFAB-48FA94A93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940" y="3869356"/>
            <a:ext cx="3581796" cy="23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7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0D38A-7E91-0681-264F-91C223B16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Consumption</a:t>
            </a:r>
          </a:p>
          <a:p>
            <a:r>
              <a:rPr lang="en-US" dirty="0"/>
              <a:t>Renewable Energy</a:t>
            </a:r>
          </a:p>
          <a:p>
            <a:r>
              <a:rPr lang="en-US" dirty="0"/>
              <a:t>Efficiency</a:t>
            </a:r>
          </a:p>
          <a:p>
            <a:r>
              <a:rPr lang="en-US" dirty="0"/>
              <a:t>Renewable Credits</a:t>
            </a:r>
          </a:p>
          <a:p>
            <a:r>
              <a:rPr lang="en-US" dirty="0"/>
              <a:t>Related to Carbon foot print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4268A6-EA10-F882-75AA-CBEC938A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	</a:t>
            </a:r>
          </a:p>
        </p:txBody>
      </p:sp>
      <p:pic>
        <p:nvPicPr>
          <p:cNvPr id="1026" name="Picture 2" descr="ESG and Corporate Innovation ...">
            <a:extLst>
              <a:ext uri="{FF2B5EF4-FFF2-40B4-BE49-F238E27FC236}">
                <a16:creationId xmlns:a16="http://schemas.microsoft.com/office/drawing/2014/main" id="{817E1B81-4BBF-0BF1-3364-FB82922A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963">
            <a:off x="5922433" y="1862283"/>
            <a:ext cx="3357536" cy="2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248C10-7074-A8EC-2DBD-ADA4581D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ISO14001</a:t>
            </a:r>
          </a:p>
          <a:p>
            <a:r>
              <a:rPr lang="en-US" dirty="0"/>
              <a:t>EMS</a:t>
            </a:r>
          </a:p>
          <a:p>
            <a:r>
              <a:rPr lang="en-US" dirty="0"/>
              <a:t>Responsible Care</a:t>
            </a:r>
          </a:p>
          <a:p>
            <a:r>
              <a:rPr lang="en-US" dirty="0"/>
              <a:t>ECO Certifications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6210CC-1D26-8853-A376-5AAAC892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environmental</a:t>
            </a:r>
          </a:p>
        </p:txBody>
      </p:sp>
      <p:pic>
        <p:nvPicPr>
          <p:cNvPr id="10242" name="Picture 2" descr="ISO 14001 Certification Environmental ...">
            <a:extLst>
              <a:ext uri="{FF2B5EF4-FFF2-40B4-BE49-F238E27FC236}">
                <a16:creationId xmlns:a16="http://schemas.microsoft.com/office/drawing/2014/main" id="{CDFB4BD4-0F9E-3997-57CA-29A62734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108201"/>
            <a:ext cx="4605337" cy="30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6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23191"/>
            <a:ext cx="6386362" cy="3760891"/>
          </a:xfrm>
        </p:spPr>
        <p:txBody>
          <a:bodyPr anchor="ctr">
            <a:normAutofit/>
          </a:bodyPr>
          <a:lstStyle/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Employee Relations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Worker Conditions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Training</a:t>
            </a:r>
            <a:r>
              <a:rPr lang="en-US" sz="2400" dirty="0"/>
              <a:t> 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Supply Chain labor practices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Diversity  Sustainability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Legal Requirements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Topics</a:t>
            </a:r>
          </a:p>
        </p:txBody>
      </p:sp>
      <p:pic>
        <p:nvPicPr>
          <p:cNvPr id="3074" name="Picture 2" descr="ESG Concerns Increasing Among Investors Over The Past Few Years, According  To New Dykema Survey - Environment+Energy Leader">
            <a:extLst>
              <a:ext uri="{FF2B5EF4-FFF2-40B4-BE49-F238E27FC236}">
                <a16:creationId xmlns:a16="http://schemas.microsoft.com/office/drawing/2014/main" id="{9DEBC70B-51EC-224E-EA4C-2B35F583F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2" r="34813"/>
          <a:stretch/>
        </p:blipFill>
        <p:spPr bwMode="auto">
          <a:xfrm>
            <a:off x="8537608" y="611605"/>
            <a:ext cx="301752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5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What Are Poor Working Conditions ...">
            <a:extLst>
              <a:ext uri="{FF2B5EF4-FFF2-40B4-BE49-F238E27FC236}">
                <a16:creationId xmlns:a16="http://schemas.microsoft.com/office/drawing/2014/main" id="{D189279E-15FF-FBFD-80CB-80CEF2FD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1530">
            <a:off x="7834312" y="3048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F6759-0C42-4A98-C138-339AAA1E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Work Practices</a:t>
            </a:r>
          </a:p>
          <a:p>
            <a:r>
              <a:rPr lang="en-US" dirty="0"/>
              <a:t>Working Conditions</a:t>
            </a:r>
          </a:p>
          <a:p>
            <a:r>
              <a:rPr lang="en-US" dirty="0"/>
              <a:t>Labor Relations</a:t>
            </a:r>
          </a:p>
          <a:p>
            <a:r>
              <a:rPr lang="en-US" dirty="0"/>
              <a:t>DEI</a:t>
            </a:r>
          </a:p>
          <a:p>
            <a:r>
              <a:rPr lang="en-US" dirty="0"/>
              <a:t>Wages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75B0C6-8DC0-5B70-B5DA-40B2514C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Conditions</a:t>
            </a:r>
          </a:p>
        </p:txBody>
      </p:sp>
      <p:pic>
        <p:nvPicPr>
          <p:cNvPr id="11266" name="Picture 2" descr="Workers' Day 2016 | Western Cape Government">
            <a:extLst>
              <a:ext uri="{FF2B5EF4-FFF2-40B4-BE49-F238E27FC236}">
                <a16:creationId xmlns:a16="http://schemas.microsoft.com/office/drawing/2014/main" id="{EC04BF4D-239A-9CE1-BA71-4A8C2036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96">
            <a:off x="8034338" y="17329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6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854E0C-C43C-0DA3-DBAF-9A1BADFEE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 reduction</a:t>
            </a:r>
          </a:p>
          <a:p>
            <a:r>
              <a:rPr lang="en-US" dirty="0"/>
              <a:t>Air emissions</a:t>
            </a:r>
          </a:p>
          <a:p>
            <a:r>
              <a:rPr lang="en-US" dirty="0"/>
              <a:t>Energy conservation</a:t>
            </a:r>
          </a:p>
          <a:p>
            <a:r>
              <a:rPr lang="en-US" dirty="0"/>
              <a:t>Water conservation</a:t>
            </a:r>
          </a:p>
          <a:p>
            <a:r>
              <a:rPr lang="en-US" dirty="0"/>
              <a:t>Hazardous materials handling</a:t>
            </a:r>
          </a:p>
          <a:p>
            <a:r>
              <a:rPr lang="en-US" dirty="0"/>
              <a:t>Health and Safety Risks</a:t>
            </a:r>
          </a:p>
          <a:p>
            <a:r>
              <a:rPr lang="en-US" dirty="0"/>
              <a:t>Subcontractor/Temp Employees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A37A4-FDC6-7448-3B6F-47499051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Training</a:t>
            </a:r>
          </a:p>
        </p:txBody>
      </p:sp>
      <p:pic>
        <p:nvPicPr>
          <p:cNvPr id="12290" name="Picture 2" descr="ESG Training | SGS USA">
            <a:extLst>
              <a:ext uri="{FF2B5EF4-FFF2-40B4-BE49-F238E27FC236}">
                <a16:creationId xmlns:a16="http://schemas.microsoft.com/office/drawing/2014/main" id="{942EA58C-CDD4-0766-6FC1-F1DF87D3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511">
            <a:off x="7462774" y="1508023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ximize Your ESG Score - Workplace Healing">
            <a:extLst>
              <a:ext uri="{FF2B5EF4-FFF2-40B4-BE49-F238E27FC236}">
                <a16:creationId xmlns:a16="http://schemas.microsoft.com/office/drawing/2014/main" id="{BF40548C-3043-57BB-C242-09F44C18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108">
            <a:off x="7459481" y="3233739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1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75836A-DA28-2342-1F3E-B981E1B6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2441"/>
            <a:ext cx="10058400" cy="3760891"/>
          </a:xfrm>
        </p:spPr>
        <p:txBody>
          <a:bodyPr/>
          <a:lstStyle/>
          <a:p>
            <a:r>
              <a:rPr lang="en-US" dirty="0"/>
              <a:t>How an organization is governed?</a:t>
            </a:r>
          </a:p>
          <a:p>
            <a:r>
              <a:rPr lang="en-US" dirty="0"/>
              <a:t>Risks and opportunities in decision making</a:t>
            </a:r>
          </a:p>
          <a:p>
            <a:r>
              <a:rPr lang="en-US" dirty="0"/>
              <a:t>What are the responsibilities of Participants in an organization?  </a:t>
            </a:r>
          </a:p>
          <a:p>
            <a:pPr lvl="1"/>
            <a:r>
              <a:rPr lang="en-US" dirty="0"/>
              <a:t>Board of Directors</a:t>
            </a:r>
          </a:p>
          <a:p>
            <a:pPr lvl="1"/>
            <a:r>
              <a:rPr lang="en-US" dirty="0"/>
              <a:t>Managers</a:t>
            </a:r>
          </a:p>
          <a:p>
            <a:pPr lvl="1"/>
            <a:r>
              <a:rPr lang="en-US" dirty="0"/>
              <a:t>Shareholders</a:t>
            </a:r>
          </a:p>
          <a:p>
            <a:pPr lvl="1"/>
            <a:r>
              <a:rPr lang="en-US" dirty="0"/>
              <a:t>Stakeholders</a:t>
            </a:r>
          </a:p>
          <a:p>
            <a:pPr marL="201168" lvl="1" indent="0">
              <a:buNone/>
            </a:pPr>
            <a:r>
              <a:rPr lang="en-US" sz="2000" dirty="0"/>
              <a:t>Organization Transparency</a:t>
            </a:r>
          </a:p>
          <a:p>
            <a:pPr marL="201168" lvl="1" indent="0">
              <a:buNone/>
            </a:pPr>
            <a:r>
              <a:rPr lang="en-US" sz="2000" dirty="0"/>
              <a:t>It is an indication of Risk in the ability to capitalize on business opportunities.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5AB7FD-9BC1-C82F-0442-550D9ADB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</a:t>
            </a:r>
          </a:p>
        </p:txBody>
      </p:sp>
      <p:pic>
        <p:nvPicPr>
          <p:cNvPr id="2050" name="Picture 2" descr="ESG Concerns Increasing Among Investors Over The Past Few Years, According  To New Dykema Survey - Environment+Energy Leader">
            <a:extLst>
              <a:ext uri="{FF2B5EF4-FFF2-40B4-BE49-F238E27FC236}">
                <a16:creationId xmlns:a16="http://schemas.microsoft.com/office/drawing/2014/main" id="{A3CDF872-DBF2-235F-FB52-7E253EEBF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2" r="-63045"/>
          <a:stretch/>
        </p:blipFill>
        <p:spPr bwMode="auto">
          <a:xfrm>
            <a:off x="8056345" y="630856"/>
            <a:ext cx="96926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</p:spPr>
        <p:txBody>
          <a:bodyPr/>
          <a:lstStyle/>
          <a:p>
            <a:r>
              <a:rPr lang="en-US" dirty="0"/>
              <a:t>Presenter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-34397" r="1143" b="-41973"/>
          <a:stretch/>
        </p:blipFill>
        <p:spPr>
          <a:xfrm>
            <a:off x="4016693" y="1930861"/>
            <a:ext cx="4204970" cy="2919413"/>
          </a:xfr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3FE7CD3B-27AB-B2C9-5FA3-588F84FED870}"/>
              </a:ext>
            </a:extLst>
          </p:cNvPr>
          <p:cNvSpPr txBox="1">
            <a:spLocks/>
          </p:cNvSpPr>
          <p:nvPr/>
        </p:nvSpPr>
        <p:spPr>
          <a:xfrm>
            <a:off x="8221663" y="1928140"/>
            <a:ext cx="2919413" cy="2919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0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EEF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0913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Kristian </a:t>
            </a: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0913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witt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rgbClr val="0913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EEF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0913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 president, environmental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EEF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400" dirty="0">
                <a:solidFill>
                  <a:srgbClr val="091330"/>
                </a:solidFill>
                <a:latin typeface="Calibri" panose="020F0502020204030204"/>
                <a:hlinkClick r:id="rId3"/>
              </a:rPr>
              <a:t>kwitt@complianceplace.com</a:t>
            </a:r>
            <a:endParaRPr lang="en-US" sz="1400" dirty="0">
              <a:solidFill>
                <a:srgbClr val="09133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EEF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dirty="0">
                <a:solidFill>
                  <a:srgbClr val="091330"/>
                </a:solidFill>
                <a:latin typeface="Calibri" panose="020F0502020204030204"/>
              </a:rPr>
              <a:t>267-303-9319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1032589-1EF4-1209-CAB2-0A19C1C9A2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/>
          <a:stretch/>
        </p:blipFill>
        <p:spPr>
          <a:xfrm>
            <a:off x="1097279" y="1930861"/>
            <a:ext cx="2919413" cy="2919413"/>
          </a:xfrm>
        </p:spPr>
      </p:pic>
    </p:spTree>
    <p:extLst>
      <p:ext uri="{BB962C8B-B14F-4D97-AF65-F5344CB8AC3E}">
        <p14:creationId xmlns:p14="http://schemas.microsoft.com/office/powerpoint/2010/main" val="9798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80432"/>
            <a:ext cx="7681686" cy="432460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34239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Establish your ESG Team</a:t>
            </a:r>
          </a:p>
          <a:p>
            <a:pPr marL="6350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Cross functional</a:t>
            </a:r>
          </a:p>
          <a:p>
            <a:pPr marL="34239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Identify Key ESG issues</a:t>
            </a:r>
          </a:p>
          <a:p>
            <a:pPr marL="6350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What factors are most relevant</a:t>
            </a:r>
          </a:p>
          <a:p>
            <a:pPr marL="81788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Carbon Footprint</a:t>
            </a:r>
          </a:p>
          <a:p>
            <a:pPr marL="81788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Waste</a:t>
            </a:r>
          </a:p>
          <a:p>
            <a:pPr marL="81788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Labor </a:t>
            </a:r>
          </a:p>
          <a:p>
            <a:pPr marL="6350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Calibri"/>
                <a:cs typeface="Calibri"/>
              </a:rPr>
              <a:t>Engage Stakeholders</a:t>
            </a:r>
          </a:p>
          <a:p>
            <a:pPr marL="81788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Calibri"/>
                <a:cs typeface="Calibri"/>
              </a:rPr>
              <a:t>Internal and Stakeholders</a:t>
            </a:r>
          </a:p>
          <a:p>
            <a:pPr marL="6350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Calibri"/>
                <a:cs typeface="Calibri"/>
              </a:rPr>
              <a:t>Establish most impactful ESG issues</a:t>
            </a:r>
          </a:p>
          <a:p>
            <a:pPr marL="34239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Calibri"/>
                <a:cs typeface="Calibri"/>
              </a:rPr>
              <a:t>Set ESG Goals and KPIs</a:t>
            </a:r>
          </a:p>
          <a:p>
            <a:pPr marL="34239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Calibri"/>
                <a:cs typeface="Calibri"/>
              </a:rPr>
              <a:t>Action Plan</a:t>
            </a:r>
          </a:p>
          <a:p>
            <a:pPr marL="292100" lvl="1" indent="0">
              <a:buClr>
                <a:schemeClr val="tx1"/>
              </a:buClr>
              <a:buNone/>
            </a:pPr>
            <a:endParaRPr lang="en-US" altLang="en-US" sz="2000" dirty="0">
              <a:ea typeface="Calibri"/>
              <a:cs typeface="Calibri"/>
            </a:endParaRPr>
          </a:p>
          <a:p>
            <a:pPr marL="6350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ea typeface="Calibri"/>
              <a:cs typeface="Calibri"/>
            </a:endParaRPr>
          </a:p>
          <a:p>
            <a:pPr marL="383540" lvl="1"/>
            <a:endParaRPr lang="en-US" altLang="en-US" sz="2800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now – Develop a Plan</a:t>
            </a:r>
          </a:p>
        </p:txBody>
      </p:sp>
      <p:pic>
        <p:nvPicPr>
          <p:cNvPr id="13314" name="Picture 2" descr="Insights | Elliott Davis">
            <a:extLst>
              <a:ext uri="{FF2B5EF4-FFF2-40B4-BE49-F238E27FC236}">
                <a16:creationId xmlns:a16="http://schemas.microsoft.com/office/drawing/2014/main" id="{72C3D2A7-8CBD-C454-6F43-502FEF1C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48">
            <a:off x="6479957" y="2138426"/>
            <a:ext cx="3964822" cy="20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3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ights | Elliott Davis">
            <a:extLst>
              <a:ext uri="{FF2B5EF4-FFF2-40B4-BE49-F238E27FC236}">
                <a16:creationId xmlns:a16="http://schemas.microsoft.com/office/drawing/2014/main" id="{8A1AAED6-A8AE-E0FD-E88D-856E0DC1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48">
            <a:off x="6603783" y="2671826"/>
            <a:ext cx="3964822" cy="20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5B22D5-6226-85B1-99C1-D0AE8B342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000" dirty="0">
                <a:ea typeface="Calibri"/>
                <a:cs typeface="Calibri"/>
              </a:rPr>
              <a:t>Implement and Integrate</a:t>
            </a:r>
          </a:p>
          <a:p>
            <a:pPr lvl="1"/>
            <a:r>
              <a:rPr lang="en-US" dirty="0"/>
              <a:t>Company Policies</a:t>
            </a:r>
          </a:p>
          <a:p>
            <a:pPr lvl="1"/>
            <a:r>
              <a:rPr lang="en-US" dirty="0"/>
              <a:t>Operations must incorporate ESG into business decisions, processes, SOPs</a:t>
            </a:r>
          </a:p>
          <a:p>
            <a:pPr lvl="1"/>
            <a:r>
              <a:rPr lang="en-US" dirty="0"/>
              <a:t>Company Culture</a:t>
            </a:r>
          </a:p>
          <a:p>
            <a:pPr lvl="1"/>
            <a:r>
              <a:rPr lang="en-US" dirty="0"/>
              <a:t>Engage and train employees</a:t>
            </a:r>
          </a:p>
          <a:p>
            <a:r>
              <a:rPr lang="en-US" dirty="0"/>
              <a:t>Track Progress</a:t>
            </a:r>
          </a:p>
          <a:p>
            <a:pPr lvl="1"/>
            <a:r>
              <a:rPr lang="en-US" dirty="0"/>
              <a:t>Monitor against KPIs</a:t>
            </a:r>
          </a:p>
          <a:p>
            <a:pPr lvl="1"/>
            <a:r>
              <a:rPr lang="en-US" dirty="0"/>
              <a:t>Adjust</a:t>
            </a:r>
          </a:p>
          <a:p>
            <a:pPr lvl="1"/>
            <a:r>
              <a:rPr lang="en-US" dirty="0"/>
              <a:t>Report</a:t>
            </a:r>
          </a:p>
          <a:p>
            <a:r>
              <a:rPr lang="en-US" dirty="0"/>
              <a:t>Continuous Improvement</a:t>
            </a:r>
          </a:p>
          <a:p>
            <a:pPr lvl="1"/>
            <a:r>
              <a:rPr lang="en-US" dirty="0"/>
              <a:t>Living Effort</a:t>
            </a:r>
          </a:p>
          <a:p>
            <a:pPr lvl="1"/>
            <a:r>
              <a:rPr lang="en-US" dirty="0"/>
              <a:t>Bench mark against industry standards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F2F9B-6790-F067-1468-D30F8148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 – Develop a Plan cont.</a:t>
            </a:r>
          </a:p>
        </p:txBody>
      </p:sp>
    </p:spTree>
    <p:extLst>
      <p:ext uri="{BB962C8B-B14F-4D97-AF65-F5344CB8AC3E}">
        <p14:creationId xmlns:p14="http://schemas.microsoft.com/office/powerpoint/2010/main" val="383608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C970-A923-E720-29E5-DE148E62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involved</a:t>
            </a: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35189123-2377-18E9-22EF-44D3FF4D6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789434"/>
              </p:ext>
            </p:extLst>
          </p:nvPr>
        </p:nvGraphicFramePr>
        <p:xfrm>
          <a:off x="1833967" y="760709"/>
          <a:ext cx="8524066" cy="534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221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8E00C6-F86D-C907-60BC-1E481D679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Smart Goals and KPIs</a:t>
            </a:r>
          </a:p>
          <a:p>
            <a:r>
              <a:rPr lang="en-US" dirty="0"/>
              <a:t>GHG emissions – next year, all energy purchased will be renewable. </a:t>
            </a:r>
          </a:p>
          <a:p>
            <a:r>
              <a:rPr lang="en-US" dirty="0"/>
              <a:t>Water – All water will be recycled in 5 years</a:t>
            </a:r>
          </a:p>
          <a:p>
            <a:r>
              <a:rPr lang="en-US" dirty="0"/>
              <a:t>Waste – Reduce waste by 50%  Zero hazardous waste. </a:t>
            </a:r>
          </a:p>
          <a:p>
            <a:r>
              <a:rPr lang="en-US" dirty="0"/>
              <a:t>Bio Diversity – Protect habitat and reduce deforestation</a:t>
            </a:r>
          </a:p>
          <a:p>
            <a:r>
              <a:rPr lang="en-US" dirty="0"/>
              <a:t>Health and Safety incident Reduction</a:t>
            </a:r>
          </a:p>
          <a:p>
            <a:r>
              <a:rPr lang="en-US" dirty="0"/>
              <a:t>Increase Training hours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B51FFE-EF4A-3130-720A-E7C7F3F8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Performance Indicators</a:t>
            </a:r>
          </a:p>
        </p:txBody>
      </p:sp>
      <p:pic>
        <p:nvPicPr>
          <p:cNvPr id="14338" name="Picture 2" descr="Sandmerit - KPI King - ESG ...">
            <a:extLst>
              <a:ext uri="{FF2B5EF4-FFF2-40B4-BE49-F238E27FC236}">
                <a16:creationId xmlns:a16="http://schemas.microsoft.com/office/drawing/2014/main" id="{B495E477-5C3F-C72B-33D5-D5C881A7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648495"/>
            <a:ext cx="2919412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28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3100-3076-4726-B6E8-AE7CD2CC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AEC0676-36E0-374F-8480-880FE68CC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Thank You.</a:t>
            </a:r>
          </a:p>
        </p:txBody>
      </p:sp>
      <p:pic>
        <p:nvPicPr>
          <p:cNvPr id="16388" name="Picture 4" descr="What is ESG Reporting? | FigBytes">
            <a:extLst>
              <a:ext uri="{FF2B5EF4-FFF2-40B4-BE49-F238E27FC236}">
                <a16:creationId xmlns:a16="http://schemas.microsoft.com/office/drawing/2014/main" id="{519BBABF-99FA-3C25-4294-80ABDA007F9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1" b="23191"/>
          <a:stretch>
            <a:fillRect/>
          </a:stretch>
        </p:blipFill>
        <p:spPr bwMode="auto">
          <a:xfrm>
            <a:off x="635000" y="603250"/>
            <a:ext cx="10927079" cy="3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17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A9E97B-D5D3-42C7-A769-816F20AC8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4738334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br>
              <a:rPr lang="en-US" sz="4400" b="1" dirty="0"/>
            </a:br>
            <a:r>
              <a:rPr lang="en-US" sz="4400" b="1" dirty="0"/>
              <a:t>Get in Touch: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4000" b="0" i="0" u="none" strike="noStrike" dirty="0">
                <a:solidFill>
                  <a:srgbClr val="661213"/>
                </a:solidFill>
                <a:effectLst/>
                <a:latin typeface="Calibri" panose="020F0502020204030204" pitchFamily="34" charset="0"/>
                <a:hlinkClick r:id="rId3"/>
              </a:rPr>
              <a:t>kwitt@complianceplace.com</a:t>
            </a:r>
            <a:br>
              <a:rPr lang="en-US" sz="4000" b="0" i="0" u="none" strike="noStrike" dirty="0">
                <a:solidFill>
                  <a:srgbClr val="661213"/>
                </a:solidFill>
                <a:effectLst/>
                <a:latin typeface="Calibri" panose="020F0502020204030204" pitchFamily="34" charset="0"/>
              </a:rPr>
            </a:br>
            <a:br>
              <a:rPr lang="en-US" sz="4000" b="0" i="0" u="none" strike="noStrike" dirty="0">
                <a:solidFill>
                  <a:srgbClr val="661213"/>
                </a:solidFill>
                <a:effectLst/>
                <a:latin typeface="Calibri" panose="020F0502020204030204" pitchFamily="34" charset="0"/>
              </a:rPr>
            </a:br>
            <a:r>
              <a:rPr lang="en-US" sz="4000" dirty="0">
                <a:hlinkClick r:id="rId4"/>
              </a:rPr>
              <a:t>www.Complianceplace.com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>
                <a:hlinkClick r:id="rId4"/>
              </a:rPr>
            </a:br>
            <a:br>
              <a:rPr lang="en-US" sz="2800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202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AFE5F1-F40A-4918-BB10-C8C0A6AA1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6944"/>
            <a:ext cx="4998720" cy="3760891"/>
          </a:xfrm>
        </p:spPr>
        <p:txBody>
          <a:bodyPr anchor="ctr">
            <a:normAutofit/>
          </a:bodyPr>
          <a:lstStyle/>
          <a:p>
            <a:pPr>
              <a:buClr>
                <a:srgbClr val="19191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This presentation is being recorded and will be shared.</a:t>
            </a:r>
          </a:p>
          <a:p>
            <a:pPr>
              <a:buClr>
                <a:srgbClr val="19191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Everyone will be muted to prevent background noise. </a:t>
            </a:r>
          </a:p>
          <a:p>
            <a:pPr>
              <a:buClr>
                <a:srgbClr val="19191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Use the question button to log your question.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D6630C-AD91-49EF-9690-56B8089C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Housekeeping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41ED0F-1BA8-483A-8043-510EBFAF3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99" y="1090727"/>
            <a:ext cx="4835213" cy="45171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C62D11-ED3A-4EFF-82AC-D8D291FB7AB1}"/>
              </a:ext>
            </a:extLst>
          </p:cNvPr>
          <p:cNvSpPr/>
          <p:nvPr/>
        </p:nvSpPr>
        <p:spPr>
          <a:xfrm>
            <a:off x="8430684" y="4822128"/>
            <a:ext cx="286132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CEEF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3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A9AC8-EA60-644D-9DDA-B76203E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topics	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E7591AD-81F4-2E45-AE36-F4DA40C19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What is ESG?</a:t>
            </a:r>
          </a:p>
          <a:p>
            <a:r>
              <a:rPr lang="en-US" sz="2400" dirty="0"/>
              <a:t>Are you required to participate?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/>
              <a:t>What are typical areas of focus?</a:t>
            </a:r>
          </a:p>
          <a:p>
            <a:r>
              <a:rPr lang="en-US" sz="2400" dirty="0">
                <a:ea typeface="Calibri"/>
                <a:cs typeface="Calibri"/>
              </a:rPr>
              <a:t>Developing a plan?</a:t>
            </a:r>
          </a:p>
          <a:p>
            <a:r>
              <a:rPr lang="en-US" sz="2400" dirty="0">
                <a:ea typeface="Calibri"/>
                <a:cs typeface="Calibri"/>
              </a:rPr>
              <a:t>Who in your company should be involved?</a:t>
            </a:r>
          </a:p>
          <a:p>
            <a:r>
              <a:rPr lang="en-US" sz="2400" dirty="0">
                <a:ea typeface="Calibri"/>
                <a:cs typeface="Calibri"/>
              </a:rPr>
              <a:t>Develop Key Performance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227689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32E6-33DF-7383-CBA2-71CA7A53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11" y="1125934"/>
            <a:ext cx="4886854" cy="587584"/>
          </a:xfrm>
        </p:spPr>
        <p:txBody>
          <a:bodyPr/>
          <a:lstStyle/>
          <a:p>
            <a:r>
              <a:rPr lang="en-US"/>
              <a:t>How did we get here?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B33FBB-4BA7-5863-A8CF-9F84C8970D4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7990345"/>
              </p:ext>
            </p:extLst>
          </p:nvPr>
        </p:nvGraphicFramePr>
        <p:xfrm>
          <a:off x="612273" y="879673"/>
          <a:ext cx="10967453" cy="509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47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80913"/>
            <a:ext cx="5712594" cy="376089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Framework to measure a company's impact on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environment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society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how transparent and accountable it is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Used as an investing tool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Mandatory Reporting Global Markets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Recalibrates Risk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ESG?</a:t>
            </a:r>
          </a:p>
        </p:txBody>
      </p:sp>
      <p:pic>
        <p:nvPicPr>
          <p:cNvPr id="1026" name="Picture 2" descr="What is ESG? | Kiplinger">
            <a:extLst>
              <a:ext uri="{FF2B5EF4-FFF2-40B4-BE49-F238E27FC236}">
                <a16:creationId xmlns:a16="http://schemas.microsoft.com/office/drawing/2014/main" id="{9741A121-F8A4-7E4A-08FA-9717305E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893">
            <a:off x="6464676" y="2068232"/>
            <a:ext cx="4000423" cy="24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1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EED542-6E89-7A05-B48E-A99B55D0D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14425"/>
            <a:ext cx="10058400" cy="376089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Most Likely at some level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Corporate Reporting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Customer Surveys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Rating Platforms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EcoVadis</a:t>
            </a:r>
            <a:endParaRPr lang="en-US" sz="1800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CDP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And more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ESG reporting is a Global Effort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Important customers may demand it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0BEAC-FD1C-4752-C560-BF45DD06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need to be involved and Why</a:t>
            </a:r>
          </a:p>
        </p:txBody>
      </p:sp>
      <p:pic>
        <p:nvPicPr>
          <p:cNvPr id="2050" name="Picture 2" descr="Using ESG Rating Agencies">
            <a:extLst>
              <a:ext uri="{FF2B5EF4-FFF2-40B4-BE49-F238E27FC236}">
                <a16:creationId xmlns:a16="http://schemas.microsoft.com/office/drawing/2014/main" id="{1E50DAF8-C9D7-AC1D-727E-10BCBA2E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13" y="1843194"/>
            <a:ext cx="3360745" cy="31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D0A09-954E-458A-37F6-51C3536A1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Company’s impact on the planet</a:t>
            </a:r>
          </a:p>
          <a:p>
            <a:r>
              <a:rPr lang="en-US" dirty="0"/>
              <a:t>Use of Natural Resources</a:t>
            </a:r>
          </a:p>
          <a:p>
            <a:r>
              <a:rPr lang="en-US" dirty="0"/>
              <a:t>Bio Diversity</a:t>
            </a:r>
          </a:p>
          <a:p>
            <a:r>
              <a:rPr lang="en-US" dirty="0"/>
              <a:t>Carbon emissions as well as Criteria and Hazardous Air Pollutants  </a:t>
            </a:r>
          </a:p>
          <a:p>
            <a:r>
              <a:rPr lang="en-US" dirty="0"/>
              <a:t>Solid Waste</a:t>
            </a:r>
          </a:p>
          <a:p>
            <a:r>
              <a:rPr lang="en-US" dirty="0"/>
              <a:t>Water use and wastewater</a:t>
            </a:r>
          </a:p>
          <a:p>
            <a:r>
              <a:rPr lang="en-US" dirty="0"/>
              <a:t>Energy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9213BC-6B03-1615-6702-EF43A46C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</a:t>
            </a:r>
          </a:p>
        </p:txBody>
      </p:sp>
      <p:pic>
        <p:nvPicPr>
          <p:cNvPr id="4098" name="Picture 2" descr="ESG Concerns Increasing Among Investors Over The Past Few Years, According  To New Dykema Survey - Environment+Energy Leader">
            <a:extLst>
              <a:ext uri="{FF2B5EF4-FFF2-40B4-BE49-F238E27FC236}">
                <a16:creationId xmlns:a16="http://schemas.microsoft.com/office/drawing/2014/main" id="{900B6E52-B91B-25CA-47A7-F8C52755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r="63334"/>
          <a:stretch/>
        </p:blipFill>
        <p:spPr bwMode="auto">
          <a:xfrm>
            <a:off x="8080408" y="621231"/>
            <a:ext cx="347472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2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37726-F187-4020-8027-CB2D8AD0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Renewable Energy Sources</a:t>
            </a:r>
          </a:p>
          <a:p>
            <a:r>
              <a:rPr lang="en-US" dirty="0"/>
              <a:t>Reduce and recycling programs</a:t>
            </a:r>
          </a:p>
          <a:p>
            <a:r>
              <a:rPr lang="en-US" dirty="0"/>
              <a:t>Alternative Raw Materials</a:t>
            </a:r>
          </a:p>
          <a:p>
            <a:r>
              <a:rPr lang="en-US" dirty="0"/>
              <a:t>Control Technologies</a:t>
            </a:r>
          </a:p>
          <a:p>
            <a:r>
              <a:rPr lang="en-US" dirty="0"/>
              <a:t>Hazardous Materials</a:t>
            </a:r>
          </a:p>
          <a:p>
            <a:r>
              <a:rPr lang="en-US" dirty="0"/>
              <a:t>Product End of Life</a:t>
            </a:r>
          </a:p>
          <a:p>
            <a:r>
              <a:rPr lang="en-US" dirty="0"/>
              <a:t>Consumption Optimization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CF5D5E-9512-E5F9-0039-5C3E8CF0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– Natural Resources	</a:t>
            </a:r>
          </a:p>
        </p:txBody>
      </p:sp>
      <p:pic>
        <p:nvPicPr>
          <p:cNvPr id="5122" name="Picture 2" descr="Wednesday, January 13: What are Natural Resources??? | Science 6 at FMS">
            <a:extLst>
              <a:ext uri="{FF2B5EF4-FFF2-40B4-BE49-F238E27FC236}">
                <a16:creationId xmlns:a16="http://schemas.microsoft.com/office/drawing/2014/main" id="{3611B219-043E-9C0A-3941-688D6E7C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25" y="1628775"/>
            <a:ext cx="5210198" cy="3395612"/>
          </a:xfrm>
          <a:prstGeom prst="rect">
            <a:avLst/>
          </a:prstGeom>
          <a:solidFill>
            <a:schemeClr val="accent2">
              <a:alpha val="58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719559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CMI Custom">
      <a:dk1>
        <a:srgbClr val="091330"/>
      </a:dk1>
      <a:lt1>
        <a:srgbClr val="ECEEF7"/>
      </a:lt1>
      <a:dk2>
        <a:srgbClr val="09133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091330"/>
      </a:accent4>
      <a:accent5>
        <a:srgbClr val="091330"/>
      </a:accent5>
      <a:accent6>
        <a:srgbClr val="96969C"/>
      </a:accent6>
      <a:hlink>
        <a:srgbClr val="5F6063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Pitch" id="{BA0280BF-E6B4-464B-BF28-F0D2A23065D1}" vid="{A1F0DEB3-06CD-4A85-8D08-B66BE056CE0F}"/>
    </a:ext>
  </a:extLst>
</a:theme>
</file>

<file path=ppt/theme/theme2.xml><?xml version="1.0" encoding="utf-8"?>
<a:theme xmlns:a="http://schemas.openxmlformats.org/drawingml/2006/main" name="1_RetrospectVTI">
  <a:themeElements>
    <a:clrScheme name="CMI Custom">
      <a:dk1>
        <a:srgbClr val="091330"/>
      </a:dk1>
      <a:lt1>
        <a:srgbClr val="ECEEF7"/>
      </a:lt1>
      <a:dk2>
        <a:srgbClr val="09133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091330"/>
      </a:accent4>
      <a:accent5>
        <a:srgbClr val="091330"/>
      </a:accent5>
      <a:accent6>
        <a:srgbClr val="96969C"/>
      </a:accent6>
      <a:hlink>
        <a:srgbClr val="5F6063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Pitch" id="{BA0280BF-E6B4-464B-BF28-F0D2A23065D1}" vid="{A1F0DEB3-06CD-4A85-8D08-B66BE056CE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716</TotalTime>
  <Words>1220</Words>
  <Application>Microsoft Office PowerPoint</Application>
  <PresentationFormat>Widescreen</PresentationFormat>
  <Paragraphs>255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Frutiger Neue</vt:lpstr>
      <vt:lpstr>Google Sans</vt:lpstr>
      <vt:lpstr>Inter</vt:lpstr>
      <vt:lpstr>RetrospectVTI</vt:lpstr>
      <vt:lpstr>1_RetrospectVTI</vt:lpstr>
      <vt:lpstr>Environmental, Social, Governance (ESG)</vt:lpstr>
      <vt:lpstr>Presenter</vt:lpstr>
      <vt:lpstr>Housekeeping</vt:lpstr>
      <vt:lpstr>Today’s topics </vt:lpstr>
      <vt:lpstr>How did we get here?</vt:lpstr>
      <vt:lpstr>What Is ESG?</vt:lpstr>
      <vt:lpstr>Do I need to be involved and Why</vt:lpstr>
      <vt:lpstr>Environmental</vt:lpstr>
      <vt:lpstr>Environmental – Natural Resources </vt:lpstr>
      <vt:lpstr>Environmental – Biodiversity </vt:lpstr>
      <vt:lpstr>What is your Carbon Foot Print and more</vt:lpstr>
      <vt:lpstr>Waste Management</vt:lpstr>
      <vt:lpstr>Water </vt:lpstr>
      <vt:lpstr>Energy </vt:lpstr>
      <vt:lpstr>Other environmental</vt:lpstr>
      <vt:lpstr>social Topics</vt:lpstr>
      <vt:lpstr>Worker Conditions</vt:lpstr>
      <vt:lpstr>Worker Training</vt:lpstr>
      <vt:lpstr>Governance </vt:lpstr>
      <vt:lpstr>What now – Develop a Plan</vt:lpstr>
      <vt:lpstr>What now – Develop a Plan cont.</vt:lpstr>
      <vt:lpstr>Who is involved</vt:lpstr>
      <vt:lpstr>Key Performance Indicators</vt:lpstr>
      <vt:lpstr>Questions?</vt:lpstr>
      <vt:lpstr> Get in Touch:  kwitt@complianceplace.com  www.Complianceplace.com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Pitch</dc:title>
  <dc:creator>Rachel Powell</dc:creator>
  <cp:lastModifiedBy>Jenah Moore</cp:lastModifiedBy>
  <cp:revision>114</cp:revision>
  <dcterms:created xsi:type="dcterms:W3CDTF">2020-11-06T15:53:56Z</dcterms:created>
  <dcterms:modified xsi:type="dcterms:W3CDTF">2024-11-19T18:42:52Z</dcterms:modified>
</cp:coreProperties>
</file>